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89" r:id="rId5"/>
    <p:sldId id="282" r:id="rId6"/>
    <p:sldId id="258" r:id="rId7"/>
    <p:sldId id="259" r:id="rId8"/>
    <p:sldId id="283" r:id="rId9"/>
    <p:sldId id="260" r:id="rId10"/>
    <p:sldId id="261" r:id="rId11"/>
    <p:sldId id="262" r:id="rId12"/>
    <p:sldId id="263" r:id="rId13"/>
    <p:sldId id="264" r:id="rId14"/>
    <p:sldId id="265" r:id="rId15"/>
    <p:sldId id="266" r:id="rId16"/>
    <p:sldId id="284" r:id="rId17"/>
    <p:sldId id="287" r:id="rId18"/>
    <p:sldId id="267" r:id="rId19"/>
    <p:sldId id="268" r:id="rId20"/>
    <p:sldId id="269" r:id="rId21"/>
    <p:sldId id="270" r:id="rId22"/>
    <p:sldId id="290" r:id="rId23"/>
    <p:sldId id="271" r:id="rId24"/>
    <p:sldId id="295" r:id="rId25"/>
    <p:sldId id="272" r:id="rId26"/>
    <p:sldId id="273" r:id="rId27"/>
    <p:sldId id="286" r:id="rId28"/>
    <p:sldId id="293" r:id="rId29"/>
    <p:sldId id="275" r:id="rId30"/>
    <p:sldId id="285" r:id="rId31"/>
    <p:sldId id="276" r:id="rId32"/>
    <p:sldId id="277" r:id="rId33"/>
    <p:sldId id="278" r:id="rId34"/>
    <p:sldId id="288" r:id="rId35"/>
    <p:sldId id="279" r:id="rId36"/>
    <p:sldId id="280" r:id="rId37"/>
    <p:sldId id="281" r:id="rId38"/>
    <p:sldId id="294"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E7F1"/>
    <a:srgbClr val="FFFF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BB5C1A0-D2A3-4FAA-97FF-27C2DF766D7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F404BC0-973E-4C49-9E51-15EF1498796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D294C80-A998-40C0-8958-9374AF61CEB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399F0DB-1DC8-40C6-841C-C5D8B31B6F2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047D874-CB52-4B0F-A66A-20FA8430F95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9FD090-C63F-46AD-8EFB-35525C744C1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3F2B91B-DD9D-4B9F-9ADD-15D2E2AC5A1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ED40A66-C367-48F5-B384-050137B7047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5491A0A-D098-46CA-A6C2-30E84C81BB4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3306EEB-961F-4AE8-B33F-B9CBDA9ED8C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0AC8857-C4BC-447E-8D9C-024ABF721F8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8666511-B786-4A5C-9104-EA9AD6468A0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D86E6A8-9ECD-46AC-98D8-E9128C86CD1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857884" y="5857892"/>
            <a:ext cx="3025767" cy="774715"/>
          </a:xfrm>
        </p:spPr>
        <p:txBody>
          <a:bodyPr/>
          <a:lstStyle/>
          <a:p>
            <a:pPr eaLnBrk="1" hangingPunct="1"/>
            <a:r>
              <a:rPr lang="ru-RU" sz="1600" dirty="0" err="1" smtClean="0">
                <a:solidFill>
                  <a:schemeClr val="bg1"/>
                </a:solidFill>
              </a:rPr>
              <a:t>Редкокаша</a:t>
            </a:r>
            <a:r>
              <a:rPr lang="ru-RU" sz="1600" dirty="0" smtClean="0">
                <a:solidFill>
                  <a:schemeClr val="bg1"/>
                </a:solidFill>
              </a:rPr>
              <a:t> Н.Л.</a:t>
            </a:r>
          </a:p>
          <a:p>
            <a:pPr eaLnBrk="1" hangingPunct="1"/>
            <a:r>
              <a:rPr lang="ru-RU" sz="1600" dirty="0" smtClean="0">
                <a:solidFill>
                  <a:schemeClr val="bg1"/>
                </a:solidFill>
              </a:rPr>
              <a:t>Алтайский край</a:t>
            </a:r>
            <a:endParaRPr lang="ru-RU" sz="1600" dirty="0" smtClean="0">
              <a:solidFill>
                <a:schemeClr val="bg1"/>
              </a:solidFill>
            </a:endParaRPr>
          </a:p>
        </p:txBody>
      </p:sp>
      <p:sp>
        <p:nvSpPr>
          <p:cNvPr id="2051" name="WordArt 4"/>
          <p:cNvSpPr>
            <a:spLocks noChangeArrowheads="1" noChangeShapeType="1" noTextEdit="1"/>
          </p:cNvSpPr>
          <p:nvPr/>
        </p:nvSpPr>
        <p:spPr bwMode="auto">
          <a:xfrm>
            <a:off x="2285984" y="285728"/>
            <a:ext cx="6643734" cy="2133600"/>
          </a:xfrm>
          <a:prstGeom prst="rect">
            <a:avLst/>
          </a:prstGeom>
        </p:spPr>
        <p:txBody>
          <a:bodyPr wrap="none" fromWordArt="1">
            <a:prstTxWarp prst="textPlain">
              <a:avLst>
                <a:gd name="adj" fmla="val 50000"/>
              </a:avLst>
            </a:prstTxWarp>
            <a:scene3d>
              <a:camera prst="orthographicFront"/>
              <a:lightRig rig="threePt" dir="t"/>
            </a:scene3d>
            <a:sp3d extrusionH="57150">
              <a:bevelT w="82550" h="38100" prst="coolSlant"/>
            </a:sp3d>
          </a:bodyPr>
          <a:lstStyle/>
          <a:p>
            <a:pPr algn="ctr">
              <a:defRPr/>
            </a:pPr>
            <a:r>
              <a:rPr lang="en-US" sz="72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Bookman Old Style" pitchFamily="18" charset="0"/>
                <a:cs typeface="Traditional Arabic" pitchFamily="2" charset="-78"/>
              </a:rPr>
              <a:t>All About </a:t>
            </a:r>
            <a:r>
              <a:rPr lang="de-DE" sz="72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Bookman Old Style" pitchFamily="18" charset="0"/>
                <a:cs typeface="Traditional Arabic" pitchFamily="2" charset="-78"/>
              </a:rPr>
              <a:t>England </a:t>
            </a:r>
          </a:p>
          <a:p>
            <a:pPr algn="ctr">
              <a:defRPr/>
            </a:pPr>
            <a:r>
              <a:rPr lang="de-DE" sz="72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Bookman Old Style" pitchFamily="18" charset="0"/>
                <a:cs typeface="Traditional Arabic" pitchFamily="2" charset="-78"/>
              </a:rPr>
              <a:t>In The  ABC</a:t>
            </a:r>
            <a:endParaRPr lang="ru-RU" sz="72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Bookman Old Style" pitchFamily="18" charset="0"/>
              <a:cs typeface="Traditional Arabic"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707236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66" name="Текст 3"/>
          <p:cNvSpPr>
            <a:spLocks noGrp="1"/>
          </p:cNvSpPr>
          <p:nvPr>
            <p:ph type="body" sz="half" idx="2"/>
          </p:nvPr>
        </p:nvSpPr>
        <p:spPr>
          <a:xfrm>
            <a:off x="0" y="1785926"/>
            <a:ext cx="4786314" cy="4714908"/>
          </a:xfrm>
        </p:spPr>
        <p:txBody>
          <a:bodyPr/>
          <a:lstStyle/>
          <a:p>
            <a:pPr eaLnBrk="1" hangingPunct="1">
              <a:buNone/>
            </a:pPr>
            <a:r>
              <a:rPr lang="en-US" sz="2800" dirty="0" smtClean="0">
                <a:solidFill>
                  <a:schemeClr val="bg1"/>
                </a:solidFill>
                <a:latin typeface="Times New Roman" pitchFamily="18" charset="0"/>
                <a:cs typeface="Times New Roman" pitchFamily="18" charset="0"/>
              </a:rPr>
              <a:t>    It is the piece of water between  France  and England. It is about 560 km (350 mi) long and varies in width from 240 km (150 mi) at its widest, to only 34 km (21 mi) in the Strait of Dover.</a:t>
            </a:r>
            <a:r>
              <a:rPr lang="en-US" sz="2800" dirty="0" smtClean="0"/>
              <a:t> </a:t>
            </a:r>
            <a:r>
              <a:rPr lang="en-US" sz="2800" dirty="0" smtClean="0">
                <a:solidFill>
                  <a:schemeClr val="bg1"/>
                </a:solidFill>
                <a:latin typeface="Times New Roman" pitchFamily="18" charset="0"/>
                <a:cs typeface="Times New Roman" pitchFamily="18" charset="0"/>
              </a:rPr>
              <a:t>At 37.9 kilometers (23.5 mi), the Channel Tunnel has the longest undersea portion of any tunnel in the </a:t>
            </a:r>
            <a:r>
              <a:rPr lang="en-US" sz="2800" dirty="0" smtClean="0">
                <a:solidFill>
                  <a:schemeClr val="bg1"/>
                </a:solidFill>
                <a:latin typeface="Times New Roman" pitchFamily="18" charset="0"/>
                <a:cs typeface="Times New Roman" pitchFamily="18" charset="0"/>
              </a:rPr>
              <a:t>world</a:t>
            </a:r>
            <a:r>
              <a:rPr lang="ru-RU" sz="2800" dirty="0" smtClean="0">
                <a:solidFill>
                  <a:schemeClr val="bg1"/>
                </a:solidFill>
                <a:latin typeface="Times New Roman" pitchFamily="18" charset="0"/>
                <a:cs typeface="Times New Roman" pitchFamily="18" charset="0"/>
              </a:rPr>
              <a:t>.</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6777396"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E</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English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Channel</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11268" name="Содержимое 6" descr="englishchannel.gif"/>
          <p:cNvPicPr>
            <a:picLocks noGrp="1" noChangeAspect="1"/>
          </p:cNvPicPr>
          <p:nvPr>
            <p:ph sz="half" idx="1"/>
          </p:nvPr>
        </p:nvPicPr>
        <p:blipFill>
          <a:blip r:embed="rId2"/>
          <a:srcRect/>
          <a:stretch>
            <a:fillRect/>
          </a:stretch>
        </p:blipFill>
        <p:spPr>
          <a:xfrm>
            <a:off x="4572000" y="1928802"/>
            <a:ext cx="3286148" cy="3286148"/>
          </a:xfrm>
          <a:prstGeom prst="rect">
            <a:avLst/>
          </a:prstGeom>
          <a:ln>
            <a:noFill/>
          </a:ln>
          <a:effectLst>
            <a:softEdge rad="112500"/>
          </a:effectLst>
        </p:spPr>
      </p:pic>
      <p:pic>
        <p:nvPicPr>
          <p:cNvPr id="1026" name="Picture 2" descr="C:\Users\Вован\Desktop\Конкурсы\Портфолио\Англия\Фото\Channeltunnel.jpg"/>
          <p:cNvPicPr>
            <a:picLocks noChangeAspect="1" noChangeArrowheads="1"/>
          </p:cNvPicPr>
          <p:nvPr/>
        </p:nvPicPr>
        <p:blipFill>
          <a:blip r:embed="rId3"/>
          <a:srcRect/>
          <a:stretch>
            <a:fillRect/>
          </a:stretch>
        </p:blipFill>
        <p:spPr bwMode="auto">
          <a:xfrm>
            <a:off x="5929322" y="4758656"/>
            <a:ext cx="2560175" cy="20993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664373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90" name="Текст 3"/>
          <p:cNvSpPr>
            <a:spLocks noGrp="1"/>
          </p:cNvSpPr>
          <p:nvPr>
            <p:ph type="body" sz="half" idx="2"/>
          </p:nvPr>
        </p:nvSpPr>
        <p:spPr>
          <a:xfrm>
            <a:off x="-214346" y="1928802"/>
            <a:ext cx="5400684" cy="4525963"/>
          </a:xfrm>
        </p:spPr>
        <p:txBody>
          <a:bodyPr/>
          <a:lstStyle/>
          <a:p>
            <a:pPr eaLnBrk="1" hangingPunct="1">
              <a:buNone/>
            </a:pPr>
            <a:r>
              <a:rPr lang="en-US" sz="2800" b="1" dirty="0" smtClean="0">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Fish and chips is a popular take-away food that originated in 1858 or 1863.</a:t>
            </a:r>
            <a:r>
              <a:rPr lang="en-US" sz="2800" baseline="300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It consists of deep-fried fish (traditionally cod, haddock or flounder) in batter or breadcrumbs with deep-fried  chipped (slab-cut) potatoes.</a:t>
            </a:r>
            <a:r>
              <a:rPr lang="en-US" sz="2800" dirty="0" smtClean="0"/>
              <a:t> </a:t>
            </a:r>
            <a:r>
              <a:rPr lang="en-US" sz="2800" dirty="0" smtClean="0">
                <a:solidFill>
                  <a:schemeClr val="bg1"/>
                </a:solidFill>
                <a:latin typeface="Times New Roman" pitchFamily="18" charset="0"/>
                <a:cs typeface="Times New Roman" pitchFamily="18" charset="0"/>
              </a:rPr>
              <a:t>The dish became popular in wider circles in London and South East England in the middle of the 19th century. </a:t>
            </a:r>
          </a:p>
          <a:p>
            <a:pPr eaLnBrk="1" hangingPunct="1"/>
            <a:endParaRPr lang="ru-RU" dirty="0" smtClean="0"/>
          </a:p>
        </p:txBody>
      </p:sp>
      <p:sp>
        <p:nvSpPr>
          <p:cNvPr id="5" name="Прямоугольник 4"/>
          <p:cNvSpPr/>
          <p:nvPr/>
        </p:nvSpPr>
        <p:spPr>
          <a:xfrm>
            <a:off x="571472" y="214290"/>
            <a:ext cx="6500858"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F</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Fish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and Chips</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12292" name="Содержимое 6" descr="fishandchips.jpg"/>
          <p:cNvPicPr>
            <a:picLocks noGrp="1" noChangeAspect="1"/>
          </p:cNvPicPr>
          <p:nvPr>
            <p:ph sz="half" idx="1"/>
          </p:nvPr>
        </p:nvPicPr>
        <p:blipFill>
          <a:blip r:embed="rId2"/>
          <a:srcRect/>
          <a:stretch>
            <a:fillRect/>
          </a:stretch>
        </p:blipFill>
        <p:spPr>
          <a:xfrm>
            <a:off x="5214942" y="3429000"/>
            <a:ext cx="3714776" cy="2786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7286676"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38" name="Текст 3"/>
          <p:cNvSpPr>
            <a:spLocks noGrp="1"/>
          </p:cNvSpPr>
          <p:nvPr>
            <p:ph type="body" sz="half" idx="2"/>
          </p:nvPr>
        </p:nvSpPr>
        <p:spPr>
          <a:xfrm>
            <a:off x="4929190" y="2857496"/>
            <a:ext cx="4038600" cy="3686188"/>
          </a:xfrm>
        </p:spPr>
        <p:txBody>
          <a:bodyPr/>
          <a:lstStyle/>
          <a:p>
            <a:pPr eaLnBrk="1" hangingPunct="1">
              <a:buNone/>
            </a:pPr>
            <a:r>
              <a:rPr lang="en-US" sz="2800" dirty="0" smtClean="0">
                <a:solidFill>
                  <a:schemeClr val="bg1"/>
                </a:solidFill>
                <a:latin typeface="Times New Roman" pitchFamily="18" charset="0"/>
                <a:cs typeface="Times New Roman" pitchFamily="18" charset="0"/>
              </a:rPr>
              <a:t>    November 5</a:t>
            </a:r>
            <a:r>
              <a:rPr lang="en-US" sz="2800" baseline="30000" dirty="0" smtClean="0">
                <a:solidFill>
                  <a:schemeClr val="bg1"/>
                </a:solidFill>
                <a:latin typeface="Times New Roman" pitchFamily="18" charset="0"/>
                <a:cs typeface="Times New Roman" pitchFamily="18" charset="0"/>
              </a:rPr>
              <a:t>th</a:t>
            </a:r>
            <a:r>
              <a:rPr lang="en-US" sz="2800" dirty="0" smtClean="0">
                <a:solidFill>
                  <a:schemeClr val="bg1"/>
                </a:solidFill>
                <a:latin typeface="Times New Roman" pitchFamily="18" charset="0"/>
                <a:cs typeface="Times New Roman" pitchFamily="18" charset="0"/>
              </a:rPr>
              <a:t> when people light fireworks and burn a guy on a bonfire. This is in memory of the time when Guy Fawkes tried to destroy Parliament in London in 1605.</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00034" y="214290"/>
            <a:ext cx="7143800"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G</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Guy </a:t>
            </a:r>
            <a:r>
              <a:rPr lang="en-US" sz="4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Fawkes’ Night</a:t>
            </a:r>
            <a:endParaRPr lang="ru-RU" sz="4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14340" name="Содержимое 6" descr="guy.jpg"/>
          <p:cNvPicPr>
            <a:picLocks noGrp="1" noChangeAspect="1"/>
          </p:cNvPicPr>
          <p:nvPr>
            <p:ph sz="half" idx="1"/>
          </p:nvPr>
        </p:nvPicPr>
        <p:blipFill>
          <a:blip r:embed="rId2"/>
          <a:srcRect/>
          <a:stretch>
            <a:fillRect/>
          </a:stretch>
        </p:blipFill>
        <p:spPr>
          <a:xfrm>
            <a:off x="214282" y="2714620"/>
            <a:ext cx="5052095" cy="3643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528641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62" name="Текст 3"/>
          <p:cNvSpPr>
            <a:spLocks noGrp="1"/>
          </p:cNvSpPr>
          <p:nvPr>
            <p:ph type="body" sz="half" idx="2"/>
          </p:nvPr>
        </p:nvSpPr>
        <p:spPr>
          <a:xfrm>
            <a:off x="285720" y="2143116"/>
            <a:ext cx="4038600"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The night of October 31 when it was formerly believed that the spirits of the dead appeared.  Children make jack-o’-lanterns: candles are put inside hollow pumpkins which have holes cut into them in the shape of eyes and a mouth.</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5117102"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H</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Halloween</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15364" name="Содержимое 6" descr="halloween.jpg"/>
          <p:cNvPicPr>
            <a:picLocks noGrp="1" noChangeAspect="1"/>
          </p:cNvPicPr>
          <p:nvPr>
            <p:ph sz="half" idx="1"/>
          </p:nvPr>
        </p:nvPicPr>
        <p:blipFill>
          <a:blip r:embed="rId2"/>
          <a:srcRect/>
          <a:stretch>
            <a:fillRect/>
          </a:stretch>
        </p:blipFill>
        <p:spPr>
          <a:xfrm>
            <a:off x="4357686" y="2857496"/>
            <a:ext cx="4375578" cy="35004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3286148"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386" name="Текст 3"/>
          <p:cNvSpPr>
            <a:spLocks noGrp="1"/>
          </p:cNvSpPr>
          <p:nvPr>
            <p:ph type="body" sz="half" idx="2"/>
          </p:nvPr>
        </p:nvSpPr>
        <p:spPr>
          <a:xfrm>
            <a:off x="4857752" y="3429000"/>
            <a:ext cx="4038600" cy="3043246"/>
          </a:xfrm>
        </p:spPr>
        <p:txBody>
          <a:bodyPr/>
          <a:lstStyle/>
          <a:p>
            <a:pPr eaLnBrk="1" hangingPunct="1">
              <a:buNone/>
            </a:pPr>
            <a:r>
              <a:rPr lang="en-US" dirty="0" smtClean="0"/>
              <a:t>   </a:t>
            </a:r>
            <a:r>
              <a:rPr lang="en-US" sz="2800" dirty="0" smtClean="0">
                <a:solidFill>
                  <a:schemeClr val="bg1"/>
                </a:solidFill>
                <a:latin typeface="Times New Roman" pitchFamily="18" charset="0"/>
                <a:cs typeface="Times New Roman" pitchFamily="18" charset="0"/>
              </a:rPr>
              <a:t>England is situated on the British Isles. The British Isles are a group of islands off the northwest coast of continental Europe.</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2846694"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I</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Isles</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16388" name="Содержимое 6" descr="isles.jpg2.jpg"/>
          <p:cNvPicPr>
            <a:picLocks noGrp="1" noChangeAspect="1"/>
          </p:cNvPicPr>
          <p:nvPr>
            <p:ph sz="half" idx="1"/>
          </p:nvPr>
        </p:nvPicPr>
        <p:blipFill>
          <a:blip r:embed="rId2"/>
          <a:srcRect/>
          <a:stretch>
            <a:fillRect/>
          </a:stretch>
        </p:blipFill>
        <p:spPr>
          <a:xfrm>
            <a:off x="285720" y="2857496"/>
            <a:ext cx="4490135" cy="35004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071966"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10" name="Текст 3"/>
          <p:cNvSpPr>
            <a:spLocks noGrp="1"/>
          </p:cNvSpPr>
          <p:nvPr>
            <p:ph type="body" sz="half" idx="2"/>
          </p:nvPr>
        </p:nvSpPr>
        <p:spPr>
          <a:xfrm>
            <a:off x="0" y="2071678"/>
            <a:ext cx="4857784" cy="4525963"/>
          </a:xfrm>
        </p:spPr>
        <p:txBody>
          <a:bodyPr/>
          <a:lstStyle/>
          <a:p>
            <a:pPr eaLnBrk="1" hangingPunct="1">
              <a:buNone/>
            </a:pPr>
            <a:r>
              <a:rPr lang="en-US" b="1" dirty="0" smtClean="0"/>
              <a:t>   </a:t>
            </a:r>
            <a:r>
              <a:rPr lang="en-US" sz="2800" dirty="0" smtClean="0">
                <a:solidFill>
                  <a:schemeClr val="bg1"/>
                </a:solidFill>
                <a:latin typeface="Times New Roman" pitchFamily="18" charset="0"/>
                <a:cs typeface="Times New Roman" pitchFamily="18" charset="0"/>
              </a:rPr>
              <a:t>Jaguar Cars Ltd</a:t>
            </a:r>
            <a:r>
              <a:rPr lang="en-US" sz="2800" b="1" dirty="0" smtClean="0">
                <a:solidFill>
                  <a:schemeClr val="bg1"/>
                </a:solidFill>
                <a:latin typeface="Times New Roman" pitchFamily="18" charset="0"/>
                <a:cs typeface="Times New Roman" pitchFamily="18" charset="0"/>
              </a:rPr>
              <a:t>.</a:t>
            </a:r>
            <a:r>
              <a:rPr lang="en-US" sz="2800" dirty="0" smtClean="0">
                <a:solidFill>
                  <a:schemeClr val="bg1"/>
                </a:solidFill>
                <a:latin typeface="Times New Roman" pitchFamily="18" charset="0"/>
                <a:cs typeface="Times New Roman" pitchFamily="18" charset="0"/>
              </a:rPr>
              <a:t>, better known simply as </a:t>
            </a:r>
            <a:r>
              <a:rPr lang="en-US" sz="2800" i="1" dirty="0" smtClean="0">
                <a:solidFill>
                  <a:schemeClr val="bg1"/>
                </a:solidFill>
                <a:latin typeface="Times New Roman" pitchFamily="18" charset="0"/>
                <a:cs typeface="Times New Roman" pitchFamily="18" charset="0"/>
              </a:rPr>
              <a:t>Jaguar</a:t>
            </a:r>
            <a:r>
              <a:rPr lang="en-US" sz="2800" dirty="0" smtClean="0">
                <a:solidFill>
                  <a:schemeClr val="bg1"/>
                </a:solidFill>
                <a:latin typeface="Times New Roman" pitchFamily="18" charset="0"/>
                <a:cs typeface="Times New Roman" pitchFamily="18" charset="0"/>
              </a:rPr>
              <a:t>  is a British luxury car manufacturer, headquartered in Coventry, England.</a:t>
            </a:r>
            <a:r>
              <a:rPr lang="en-US" sz="2800" dirty="0" smtClean="0"/>
              <a:t> </a:t>
            </a:r>
            <a:r>
              <a:rPr lang="en-US" sz="2800" dirty="0" smtClean="0">
                <a:solidFill>
                  <a:schemeClr val="bg1"/>
                </a:solidFill>
                <a:latin typeface="Times New Roman" pitchFamily="18" charset="0"/>
                <a:cs typeface="Times New Roman" pitchFamily="18" charset="0"/>
              </a:rPr>
              <a:t>Founded as the Swallow Sidecar Company in 1922, by two motorcycle enthusiasts, Sir William Lyons and William Walmsley.</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3842506"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J</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Jaguar</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17412" name="Содержимое 6" descr="jaguar-1276-1.jpg"/>
          <p:cNvPicPr>
            <a:picLocks noGrp="1" noChangeAspect="1"/>
          </p:cNvPicPr>
          <p:nvPr>
            <p:ph sz="half" idx="1"/>
          </p:nvPr>
        </p:nvPicPr>
        <p:blipFill>
          <a:blip r:embed="rId2"/>
          <a:srcRect l="3304" r="4180"/>
          <a:stretch>
            <a:fillRect/>
          </a:stretch>
        </p:blipFill>
        <p:spPr>
          <a:xfrm>
            <a:off x="4857752" y="4071942"/>
            <a:ext cx="4000528" cy="2500330"/>
          </a:xfrm>
          <a:prstGeom prst="rect">
            <a:avLst/>
          </a:prstGeom>
          <a:ln>
            <a:noFill/>
          </a:ln>
          <a:effectLst>
            <a:softEdge rad="112500"/>
          </a:effectLst>
        </p:spPr>
      </p:pic>
      <p:pic>
        <p:nvPicPr>
          <p:cNvPr id="2050" name="Picture 2" descr="C:\Users\Вован\Desktop\Конкурсы\Портфолио\Англия\Фото\jaguar-logo.jpg"/>
          <p:cNvPicPr>
            <a:picLocks noChangeAspect="1" noChangeArrowheads="1"/>
          </p:cNvPicPr>
          <p:nvPr/>
        </p:nvPicPr>
        <p:blipFill>
          <a:blip r:embed="rId3"/>
          <a:srcRect/>
          <a:stretch>
            <a:fillRect/>
          </a:stretch>
        </p:blipFill>
        <p:spPr bwMode="auto">
          <a:xfrm>
            <a:off x="5429256" y="2643182"/>
            <a:ext cx="2571768" cy="14217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5072098"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34" name="Текст 3"/>
          <p:cNvSpPr>
            <a:spLocks noGrp="1"/>
          </p:cNvSpPr>
          <p:nvPr>
            <p:ph type="body" sz="half" idx="2"/>
          </p:nvPr>
        </p:nvSpPr>
        <p:spPr>
          <a:xfrm>
            <a:off x="0" y="2428868"/>
            <a:ext cx="4214842" cy="4214842"/>
          </a:xfrm>
        </p:spPr>
        <p:txBody>
          <a:bodyPr/>
          <a:lstStyle/>
          <a:p>
            <a:pPr eaLnBrk="1" hangingPunct="1">
              <a:buNone/>
            </a:pPr>
            <a:r>
              <a:rPr lang="en-US" sz="2800" dirty="0" smtClean="0">
                <a:solidFill>
                  <a:schemeClr val="bg1"/>
                </a:solidFill>
                <a:latin typeface="Times New Roman" pitchFamily="18" charset="0"/>
                <a:cs typeface="Times New Roman" pitchFamily="18" charset="0"/>
              </a:rPr>
              <a:t>    Be careful when you cross the street in England, because the traffic keeps to the left, and not to the right as in European countries. When you want to cross the street, look first to the right and then to the left. </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4765836"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K</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Keep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Left</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18436" name="Содержимое 5" descr="keep left1.jpg"/>
          <p:cNvPicPr>
            <a:picLocks noGrp="1" noChangeAspect="1"/>
          </p:cNvPicPr>
          <p:nvPr>
            <p:ph sz="half" idx="1"/>
          </p:nvPr>
        </p:nvPicPr>
        <p:blipFill>
          <a:blip r:embed="rId2"/>
          <a:srcRect/>
          <a:stretch>
            <a:fillRect/>
          </a:stretch>
        </p:blipFill>
        <p:spPr>
          <a:xfrm>
            <a:off x="4143372" y="3143248"/>
            <a:ext cx="4795415" cy="31988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3286148"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58" name="Содержимое 5" descr="lion.gif"/>
          <p:cNvPicPr>
            <a:picLocks noGrp="1" noChangeAspect="1"/>
          </p:cNvPicPr>
          <p:nvPr>
            <p:ph sz="half" idx="1"/>
          </p:nvPr>
        </p:nvPicPr>
        <p:blipFill>
          <a:blip r:embed="rId2"/>
          <a:srcRect/>
          <a:stretch>
            <a:fillRect/>
          </a:stretch>
        </p:blipFill>
        <p:spPr>
          <a:xfrm>
            <a:off x="357158" y="2428868"/>
            <a:ext cx="3638568" cy="3638568"/>
          </a:xfrm>
        </p:spPr>
      </p:pic>
      <p:sp>
        <p:nvSpPr>
          <p:cNvPr id="19459" name="Текст 3"/>
          <p:cNvSpPr>
            <a:spLocks noGrp="1"/>
          </p:cNvSpPr>
          <p:nvPr>
            <p:ph type="body" sz="half" idx="2"/>
          </p:nvPr>
        </p:nvSpPr>
        <p:spPr>
          <a:xfrm>
            <a:off x="4643438" y="3000372"/>
            <a:ext cx="4038600" cy="2900370"/>
          </a:xfrm>
        </p:spPr>
        <p:txBody>
          <a:bodyPr/>
          <a:lstStyle/>
          <a:p>
            <a:pPr eaLnBrk="1" hangingPunct="1">
              <a:buNone/>
            </a:pPr>
            <a:r>
              <a:rPr lang="en-US" sz="2800" dirty="0" smtClean="0">
                <a:solidFill>
                  <a:schemeClr val="bg1"/>
                </a:solidFill>
                <a:latin typeface="Times New Roman" pitchFamily="18" charset="0"/>
                <a:cs typeface="Times New Roman" pitchFamily="18" charset="0"/>
              </a:rPr>
              <a:t>   The lion, the “King of beasts”, has been used as a symbol of national strength and of the British monarchy for many centuries.</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3028878"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L</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Lion</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21484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83" name="Текст 3"/>
          <p:cNvSpPr>
            <a:spLocks noGrp="1"/>
          </p:cNvSpPr>
          <p:nvPr>
            <p:ph type="body" sz="half" idx="2"/>
          </p:nvPr>
        </p:nvSpPr>
        <p:spPr>
          <a:xfrm>
            <a:off x="0" y="2332037"/>
            <a:ext cx="4467196" cy="4097359"/>
          </a:xfrm>
        </p:spPr>
        <p:txBody>
          <a:bodyPr/>
          <a:lstStyle/>
          <a:p>
            <a:pPr>
              <a:buNone/>
            </a:pPr>
            <a:r>
              <a:rPr lang="en-US" sz="2800" dirty="0" smtClean="0">
                <a:solidFill>
                  <a:schemeClr val="bg1"/>
                </a:solidFill>
                <a:latin typeface="Times New Roman" pitchFamily="18" charset="0"/>
                <a:cs typeface="Times New Roman" pitchFamily="18" charset="0"/>
              </a:rPr>
              <a:t>    London is the capital of the UK. It is situated upon both banks of the River Thames. Its population is about 7 million people. The Romans founded it more than 2000 years ago. Now London is really a precious stone of the British Crown.</a:t>
            </a:r>
            <a:endParaRPr lang="ru-RU" sz="2800" dirty="0" smtClean="0">
              <a:solidFill>
                <a:schemeClr val="bg1"/>
              </a:solidFill>
              <a:latin typeface="Times New Roman" pitchFamily="18" charset="0"/>
              <a:cs typeface="Times New Roman" pitchFamily="18" charset="0"/>
            </a:endParaRPr>
          </a:p>
          <a:p>
            <a:pPr algn="ctr"/>
            <a:endParaRPr lang="ru-RU" b="1" kern="10" dirty="0" smtClean="0">
              <a:ln w="9525">
                <a:solidFill>
                  <a:srgbClr val="000000"/>
                </a:solidFill>
                <a:round/>
                <a:headEnd/>
                <a:tailEnd/>
              </a:ln>
              <a:solidFill>
                <a:srgbClr val="FFFFFF"/>
              </a:solidFill>
            </a:endParaRPr>
          </a:p>
          <a:p>
            <a:pPr eaLnBrk="1" hangingPunct="1"/>
            <a:endParaRPr lang="ru-RU" dirty="0" smtClean="0"/>
          </a:p>
        </p:txBody>
      </p:sp>
      <p:sp>
        <p:nvSpPr>
          <p:cNvPr id="5" name="Прямоугольник 4"/>
          <p:cNvSpPr/>
          <p:nvPr/>
        </p:nvSpPr>
        <p:spPr>
          <a:xfrm>
            <a:off x="571472" y="214290"/>
            <a:ext cx="3930462"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L</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London</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8" name="Содержимое 7" descr="London (2).jpg"/>
          <p:cNvPicPr>
            <a:picLocks noGrp="1" noChangeAspect="1"/>
          </p:cNvPicPr>
          <p:nvPr>
            <p:ph sz="half" idx="1"/>
          </p:nvPr>
        </p:nvPicPr>
        <p:blipFill>
          <a:blip r:embed="rId2"/>
          <a:stretch>
            <a:fillRect/>
          </a:stretch>
        </p:blipFill>
        <p:spPr>
          <a:xfrm>
            <a:off x="4786314" y="3071810"/>
            <a:ext cx="4038600" cy="3028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8215370"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6" name="Содержимое 5" descr="Manchester-United.jpg"/>
          <p:cNvPicPr>
            <a:picLocks noGrp="1" noChangeAspect="1"/>
          </p:cNvPicPr>
          <p:nvPr>
            <p:ph sz="half" idx="1"/>
          </p:nvPr>
        </p:nvPicPr>
        <p:blipFill>
          <a:blip r:embed="rId2"/>
          <a:srcRect/>
          <a:stretch>
            <a:fillRect/>
          </a:stretch>
        </p:blipFill>
        <p:spPr>
          <a:xfrm>
            <a:off x="4786314" y="3643314"/>
            <a:ext cx="4143404" cy="2763897"/>
          </a:xfrm>
          <a:prstGeom prst="rect">
            <a:avLst/>
          </a:prstGeom>
          <a:ln>
            <a:noFill/>
          </a:ln>
          <a:effectLst>
            <a:softEdge rad="112500"/>
          </a:effectLst>
        </p:spPr>
      </p:pic>
      <p:sp>
        <p:nvSpPr>
          <p:cNvPr id="21507" name="Текст 3"/>
          <p:cNvSpPr>
            <a:spLocks noGrp="1"/>
          </p:cNvSpPr>
          <p:nvPr>
            <p:ph type="body" sz="half" idx="2"/>
          </p:nvPr>
        </p:nvSpPr>
        <p:spPr>
          <a:xfrm>
            <a:off x="0" y="2046285"/>
            <a:ext cx="5143504" cy="4525987"/>
          </a:xfrm>
        </p:spPr>
        <p:txBody>
          <a:bodyPr/>
          <a:lstStyle/>
          <a:p>
            <a:pPr eaLnBrk="1" hangingPunct="1">
              <a:buNone/>
            </a:pPr>
            <a:r>
              <a:rPr lang="en-US" dirty="0" smtClean="0"/>
              <a:t>  </a:t>
            </a:r>
            <a:r>
              <a:rPr lang="en-US" sz="2800" dirty="0" smtClean="0">
                <a:solidFill>
                  <a:schemeClr val="bg1"/>
                </a:solidFill>
                <a:latin typeface="Times New Roman" pitchFamily="18" charset="0"/>
                <a:cs typeface="Times New Roman" pitchFamily="18" charset="0"/>
              </a:rPr>
              <a:t> This football club was formed in 1878. Manchester United are the reigning English champions, having won the 2008–09 Premier League. The club is </a:t>
            </a:r>
          </a:p>
          <a:p>
            <a:pPr eaLnBrk="1" hangingPunct="1">
              <a:buNone/>
            </a:pPr>
            <a:r>
              <a:rPr lang="en-US" sz="2800" dirty="0" smtClean="0">
                <a:solidFill>
                  <a:schemeClr val="bg1"/>
                </a:solidFill>
                <a:latin typeface="Times New Roman" pitchFamily="18" charset="0"/>
                <a:cs typeface="Times New Roman" pitchFamily="18" charset="0"/>
              </a:rPr>
              <a:t>    one of the most successful in the history of English football and has won 22 major honours since Alex Ferguson became manager in November 1986.</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8143932"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M</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Manchester United F.C.</a:t>
            </a:r>
            <a:endParaRPr lang="ru-RU" sz="40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Горизонтальный свиток 7"/>
          <p:cNvSpPr/>
          <p:nvPr/>
        </p:nvSpPr>
        <p:spPr>
          <a:xfrm>
            <a:off x="357158" y="142852"/>
            <a:ext cx="414340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74" name="Rectangle 9"/>
          <p:cNvSpPr>
            <a:spLocks noGrp="1" noChangeArrowheads="1"/>
          </p:cNvSpPr>
          <p:nvPr>
            <p:ph type="body" sz="half" idx="2"/>
          </p:nvPr>
        </p:nvSpPr>
        <p:spPr>
          <a:xfrm>
            <a:off x="0" y="2428868"/>
            <a:ext cx="4572032" cy="4097359"/>
          </a:xfrm>
        </p:spPr>
        <p:txBody>
          <a:bodyPr/>
          <a:lstStyle/>
          <a:p>
            <a:pPr eaLnBrk="1" hangingPunct="1">
              <a:buNone/>
            </a:pPr>
            <a:r>
              <a:rPr lang="ru-RU" sz="2800" b="1" dirty="0" smtClean="0"/>
              <a:t>    </a:t>
            </a:r>
            <a:r>
              <a:rPr lang="ru-RU" sz="2800" dirty="0" smtClean="0">
                <a:solidFill>
                  <a:schemeClr val="bg1"/>
                </a:solidFill>
                <a:latin typeface="Times New Roman" pitchFamily="18" charset="0"/>
                <a:cs typeface="Times New Roman" pitchFamily="18" charset="0"/>
              </a:rPr>
              <a:t>Albion (Greek: </a:t>
            </a:r>
            <a:r>
              <a:rPr lang="el-GR" sz="2800" dirty="0" smtClean="0">
                <a:solidFill>
                  <a:schemeClr val="bg1"/>
                </a:solidFill>
                <a:latin typeface="Times New Roman" pitchFamily="18" charset="0"/>
                <a:cs typeface="Times New Roman" pitchFamily="18" charset="0"/>
              </a:rPr>
              <a:t>Ἀλβιών</a:t>
            </a:r>
            <a:r>
              <a:rPr lang="ru-RU" sz="2800" dirty="0" smtClean="0">
                <a:solidFill>
                  <a:schemeClr val="bg1"/>
                </a:solidFill>
                <a:latin typeface="Times New Roman" pitchFamily="18" charset="0"/>
                <a:cs typeface="Times New Roman" pitchFamily="18" charset="0"/>
              </a:rPr>
              <a:t>) is the oldest known name of the island of Great Britain. It is thought to derive from the white cliffs of Dover. Today, </a:t>
            </a:r>
            <a:r>
              <a:rPr lang="ru-RU" sz="2800" dirty="0" err="1" smtClean="0">
                <a:solidFill>
                  <a:schemeClr val="bg1"/>
                </a:solidFill>
                <a:latin typeface="Times New Roman" pitchFamily="18" charset="0"/>
                <a:cs typeface="Times New Roman" pitchFamily="18" charset="0"/>
              </a:rPr>
              <a:t>it</a:t>
            </a:r>
            <a:r>
              <a:rPr lang="ru-RU" sz="2800" dirty="0" smtClean="0">
                <a:solidFill>
                  <a:schemeClr val="bg1"/>
                </a:solidFill>
                <a:latin typeface="Times New Roman" pitchFamily="18" charset="0"/>
                <a:cs typeface="Times New Roman" pitchFamily="18" charset="0"/>
              </a:rPr>
              <a:t> is </a:t>
            </a:r>
            <a:r>
              <a:rPr lang="ru-RU" sz="2800" dirty="0" err="1" smtClean="0">
                <a:solidFill>
                  <a:schemeClr val="bg1"/>
                </a:solidFill>
                <a:latin typeface="Times New Roman" pitchFamily="18" charset="0"/>
                <a:cs typeface="Times New Roman" pitchFamily="18" charset="0"/>
              </a:rPr>
              <a:t>still</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sometimes</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used</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poetically</a:t>
            </a:r>
            <a:r>
              <a:rPr lang="ru-RU" sz="2800" dirty="0" smtClean="0">
                <a:solidFill>
                  <a:schemeClr val="bg1"/>
                </a:solidFill>
                <a:latin typeface="Times New Roman" pitchFamily="18" charset="0"/>
                <a:cs typeface="Times New Roman" pitchFamily="18" charset="0"/>
              </a:rPr>
              <a:t> to </a:t>
            </a:r>
            <a:r>
              <a:rPr lang="ru-RU" sz="2800" dirty="0" err="1" smtClean="0">
                <a:solidFill>
                  <a:schemeClr val="bg1"/>
                </a:solidFill>
                <a:latin typeface="Times New Roman" pitchFamily="18" charset="0"/>
                <a:cs typeface="Times New Roman" pitchFamily="18" charset="0"/>
              </a:rPr>
              <a:t>refer</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to</a:t>
            </a:r>
            <a:r>
              <a:rPr lang="ru-RU" sz="2800" dirty="0" smtClean="0">
                <a:solidFill>
                  <a:schemeClr val="bg1"/>
                </a:solidFill>
                <a:latin typeface="Times New Roman" pitchFamily="18" charset="0"/>
                <a:cs typeface="Times New Roman" pitchFamily="18" charset="0"/>
              </a:rPr>
              <a:t> the island </a:t>
            </a:r>
            <a:r>
              <a:rPr lang="ru-RU" sz="2800" dirty="0" err="1" smtClean="0">
                <a:solidFill>
                  <a:schemeClr val="bg1"/>
                </a:solidFill>
                <a:latin typeface="Times New Roman" pitchFamily="18" charset="0"/>
                <a:cs typeface="Times New Roman" pitchFamily="18" charset="0"/>
              </a:rPr>
              <a:t>or</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incorrectly</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England</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in</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particular</a:t>
            </a:r>
            <a:r>
              <a:rPr lang="ru-RU" sz="2800" dirty="0" smtClean="0">
                <a:solidFill>
                  <a:schemeClr val="bg1"/>
                </a:solidFill>
                <a:latin typeface="Times New Roman" pitchFamily="18" charset="0"/>
                <a:cs typeface="Times New Roman" pitchFamily="18" charset="0"/>
              </a:rPr>
              <a:t>.</a:t>
            </a:r>
          </a:p>
          <a:p>
            <a:pPr eaLnBrk="1" hangingPunct="1"/>
            <a:endParaRPr lang="ru-RU" sz="2800" dirty="0" smtClean="0"/>
          </a:p>
        </p:txBody>
      </p:sp>
      <p:sp>
        <p:nvSpPr>
          <p:cNvPr id="7" name="Прямоугольник 6"/>
          <p:cNvSpPr/>
          <p:nvPr/>
        </p:nvSpPr>
        <p:spPr>
          <a:xfrm>
            <a:off x="571472" y="214290"/>
            <a:ext cx="3857652" cy="1323439"/>
          </a:xfrm>
          <a:prstGeom prst="rect">
            <a:avLst/>
          </a:prstGeom>
          <a:noFill/>
        </p:spPr>
        <p:txBody>
          <a:bodyPr wrap="square">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cs typeface="Traditional Arabic" pitchFamily="2" charset="-78"/>
              </a:rPr>
              <a:t>A</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cs typeface="Traditional Arabic" pitchFamily="2" charset="-78"/>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cs typeface="Traditional Arabic" pitchFamily="2" charset="-78"/>
              </a:rPr>
              <a:t>Albion</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cs typeface="Traditional Arabic" pitchFamily="2" charset="-78"/>
              </a:rPr>
              <a:t> </a:t>
            </a:r>
            <a:endParaRPr lang="ru-RU" sz="5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cs typeface="Traditional Arabic" pitchFamily="2" charset="-78"/>
            </a:endParaRPr>
          </a:p>
        </p:txBody>
      </p:sp>
      <p:pic>
        <p:nvPicPr>
          <p:cNvPr id="3076" name="Содержимое 5" descr="albion1.jpg"/>
          <p:cNvPicPr>
            <a:picLocks noGrp="1" noChangeAspect="1"/>
          </p:cNvPicPr>
          <p:nvPr>
            <p:ph sz="half" idx="1"/>
          </p:nvPr>
        </p:nvPicPr>
        <p:blipFill>
          <a:blip r:embed="rId2"/>
          <a:srcRect/>
          <a:stretch>
            <a:fillRect/>
          </a:stretch>
        </p:blipFill>
        <p:spPr>
          <a:xfrm>
            <a:off x="4572000" y="3000372"/>
            <a:ext cx="4381531" cy="3286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7215238"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30" name="Содержимое 5" descr="nursery-rhymes-book.jpg"/>
          <p:cNvPicPr>
            <a:picLocks noGrp="1" noChangeAspect="1"/>
          </p:cNvPicPr>
          <p:nvPr>
            <p:ph sz="half" idx="1"/>
          </p:nvPr>
        </p:nvPicPr>
        <p:blipFill>
          <a:blip r:embed="rId2"/>
          <a:srcRect/>
          <a:stretch>
            <a:fillRect/>
          </a:stretch>
        </p:blipFill>
        <p:spPr>
          <a:xfrm>
            <a:off x="428596" y="2143116"/>
            <a:ext cx="3966910" cy="4214842"/>
          </a:xfrm>
          <a:prstGeom prst="rect">
            <a:avLst/>
          </a:prstGeom>
          <a:ln>
            <a:noFill/>
          </a:ln>
          <a:effectLst>
            <a:softEdge rad="112500"/>
          </a:effectLst>
        </p:spPr>
      </p:pic>
      <p:sp>
        <p:nvSpPr>
          <p:cNvPr id="22531" name="Текст 3"/>
          <p:cNvSpPr>
            <a:spLocks noGrp="1"/>
          </p:cNvSpPr>
          <p:nvPr>
            <p:ph type="body" sz="half" idx="2"/>
          </p:nvPr>
        </p:nvSpPr>
        <p:spPr>
          <a:xfrm>
            <a:off x="4572000" y="2332037"/>
            <a:ext cx="4038600" cy="4240235"/>
          </a:xfrm>
        </p:spPr>
        <p:txBody>
          <a:bodyPr/>
          <a:lstStyle/>
          <a:p>
            <a:pPr eaLnBrk="1" hangingPunct="1">
              <a:buNone/>
            </a:pPr>
            <a:r>
              <a:rPr lang="en-US" dirty="0" smtClean="0"/>
              <a:t>   </a:t>
            </a:r>
            <a:r>
              <a:rPr lang="en-US" sz="2800" dirty="0" smtClean="0">
                <a:solidFill>
                  <a:schemeClr val="bg1"/>
                </a:solidFill>
                <a:latin typeface="Times New Roman" pitchFamily="18" charset="0"/>
                <a:cs typeface="Times New Roman" pitchFamily="18" charset="0"/>
              </a:rPr>
              <a:t>The term nursery rhyme is used for ‘traditional’ songs for young children in England. In the early nineteenth century printed collections of rhymes began to spread to other countries.</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7072362"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N</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Nursery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Rhymes</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7500990"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554" name="Содержимое 5" descr="Oxford-University.jpg"/>
          <p:cNvPicPr>
            <a:picLocks noGrp="1" noChangeAspect="1"/>
          </p:cNvPicPr>
          <p:nvPr>
            <p:ph sz="half" idx="1"/>
          </p:nvPr>
        </p:nvPicPr>
        <p:blipFill>
          <a:blip r:embed="rId2"/>
          <a:srcRect/>
          <a:stretch>
            <a:fillRect/>
          </a:stretch>
        </p:blipFill>
        <p:spPr>
          <a:xfrm>
            <a:off x="4572000" y="3143248"/>
            <a:ext cx="4394363" cy="3000396"/>
          </a:xfrm>
          <a:prstGeom prst="rect">
            <a:avLst/>
          </a:prstGeom>
          <a:ln>
            <a:noFill/>
          </a:ln>
          <a:effectLst>
            <a:softEdge rad="112500"/>
          </a:effectLst>
        </p:spPr>
      </p:pic>
      <p:sp>
        <p:nvSpPr>
          <p:cNvPr id="23555" name="Текст 3"/>
          <p:cNvSpPr>
            <a:spLocks noGrp="1"/>
          </p:cNvSpPr>
          <p:nvPr>
            <p:ph type="body" sz="half" idx="2"/>
          </p:nvPr>
        </p:nvSpPr>
        <p:spPr>
          <a:xfrm>
            <a:off x="357158" y="2285992"/>
            <a:ext cx="4286280" cy="4143404"/>
          </a:xfrm>
        </p:spPr>
        <p:txBody>
          <a:bodyPr/>
          <a:lstStyle/>
          <a:p>
            <a:pPr eaLnBrk="1" hangingPunct="1">
              <a:buNone/>
            </a:pPr>
            <a:r>
              <a:rPr lang="en-US" sz="2800" dirty="0" smtClean="0">
                <a:solidFill>
                  <a:schemeClr val="bg1"/>
                </a:solidFill>
                <a:latin typeface="Times New Roman" pitchFamily="18" charset="0"/>
                <a:cs typeface="Times New Roman" pitchFamily="18" charset="0"/>
              </a:rPr>
              <a:t>    One of the oldest and most highly regarded English universities. Oxford University is a group of independent colleges, they are 34 now. The University was created in the first years of the 13</a:t>
            </a:r>
            <a:r>
              <a:rPr lang="en-US" sz="2800" baseline="30000" dirty="0" smtClean="0">
                <a:solidFill>
                  <a:schemeClr val="bg1"/>
                </a:solidFill>
                <a:latin typeface="Times New Roman" pitchFamily="18" charset="0"/>
                <a:cs typeface="Times New Roman" pitchFamily="18" charset="0"/>
              </a:rPr>
              <a:t>th</a:t>
            </a:r>
            <a:r>
              <a:rPr lang="en-US" sz="2800" dirty="0" smtClean="0">
                <a:solidFill>
                  <a:schemeClr val="bg1"/>
                </a:solidFill>
                <a:latin typeface="Times New Roman" pitchFamily="18" charset="0"/>
                <a:cs typeface="Times New Roman" pitchFamily="18" charset="0"/>
              </a:rPr>
              <a:t> century.</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7286676"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O</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Oxford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University</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521497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578" name="Содержимое 5" descr="parliament.jpg"/>
          <p:cNvPicPr>
            <a:picLocks noGrp="1" noChangeAspect="1"/>
          </p:cNvPicPr>
          <p:nvPr>
            <p:ph sz="half" idx="1"/>
          </p:nvPr>
        </p:nvPicPr>
        <p:blipFill>
          <a:blip r:embed="rId2"/>
          <a:srcRect/>
          <a:stretch>
            <a:fillRect/>
          </a:stretch>
        </p:blipFill>
        <p:spPr>
          <a:xfrm>
            <a:off x="1643042" y="4286256"/>
            <a:ext cx="5929354" cy="2407634"/>
          </a:xfrm>
          <a:prstGeom prst="rect">
            <a:avLst/>
          </a:prstGeom>
          <a:ln>
            <a:noFill/>
          </a:ln>
          <a:effectLst>
            <a:softEdge rad="112500"/>
          </a:effectLst>
        </p:spPr>
      </p:pic>
      <p:sp>
        <p:nvSpPr>
          <p:cNvPr id="24579" name="Текст 3"/>
          <p:cNvSpPr>
            <a:spLocks noGrp="1"/>
          </p:cNvSpPr>
          <p:nvPr>
            <p:ph type="body" sz="half" idx="2"/>
          </p:nvPr>
        </p:nvSpPr>
        <p:spPr>
          <a:xfrm>
            <a:off x="500034" y="1571612"/>
            <a:ext cx="8001056" cy="2500330"/>
          </a:xfrm>
        </p:spPr>
        <p:txBody>
          <a:bodyPr/>
          <a:lstStyle/>
          <a:p>
            <a:pPr marL="341313" indent="-341313" algn="just">
              <a:lnSpc>
                <a:spcPct val="100000"/>
              </a:lnSpc>
              <a:spcBef>
                <a:spcPts val="9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chemeClr val="bg1"/>
                </a:solidFill>
                <a:latin typeface="Times New Roman" pitchFamily="18" charset="0"/>
                <a:cs typeface="Times New Roman" pitchFamily="18" charset="0"/>
              </a:rPr>
              <a:t>    Britain is a parliamentary monarchy. Parliament represents the legislative branch. It has existed since 1265. Having been organized in the reign of King Edward I, it is the oldest parliament in the world. Parliament consists of two chambers or houses: the House of Lords and the House of Commons.</a:t>
            </a:r>
          </a:p>
        </p:txBody>
      </p:sp>
      <p:sp>
        <p:nvSpPr>
          <p:cNvPr id="5" name="Прямоугольник 4"/>
          <p:cNvSpPr/>
          <p:nvPr/>
        </p:nvSpPr>
        <p:spPr>
          <a:xfrm>
            <a:off x="500034" y="214290"/>
            <a:ext cx="5072098"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P</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Parliament</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385765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602" name="Содержимое 5" descr="pound.jpg"/>
          <p:cNvPicPr>
            <a:picLocks noGrp="1" noChangeAspect="1"/>
          </p:cNvPicPr>
          <p:nvPr>
            <p:ph sz="half" idx="1"/>
          </p:nvPr>
        </p:nvPicPr>
        <p:blipFill>
          <a:blip r:embed="rId2"/>
          <a:srcRect/>
          <a:stretch>
            <a:fillRect/>
          </a:stretch>
        </p:blipFill>
        <p:spPr>
          <a:xfrm>
            <a:off x="214282" y="2928934"/>
            <a:ext cx="4605037" cy="3071834"/>
          </a:xfrm>
          <a:prstGeom prst="rect">
            <a:avLst/>
          </a:prstGeom>
          <a:ln>
            <a:noFill/>
          </a:ln>
          <a:effectLst>
            <a:softEdge rad="112500"/>
          </a:effectLst>
        </p:spPr>
      </p:pic>
      <p:sp>
        <p:nvSpPr>
          <p:cNvPr id="25603" name="Текст 3"/>
          <p:cNvSpPr>
            <a:spLocks noGrp="1"/>
          </p:cNvSpPr>
          <p:nvPr>
            <p:ph type="body" sz="half" idx="2"/>
          </p:nvPr>
        </p:nvSpPr>
        <p:spPr>
          <a:xfrm>
            <a:off x="4643438" y="3071810"/>
            <a:ext cx="4286280" cy="3214710"/>
          </a:xfrm>
        </p:spPr>
        <p:txBody>
          <a:bodyPr/>
          <a:lstStyle/>
          <a:p>
            <a:pPr eaLnBrk="1" hangingPunct="1">
              <a:buNone/>
            </a:pPr>
            <a:r>
              <a:rPr lang="en-US" sz="2800" dirty="0" smtClean="0">
                <a:solidFill>
                  <a:schemeClr val="bg1"/>
                </a:solidFill>
                <a:latin typeface="Times New Roman" pitchFamily="18" charset="0"/>
                <a:cs typeface="Times New Roman" pitchFamily="18" charset="0"/>
              </a:rPr>
              <a:t>    It is a monetary unit circulating in England. In 1971 Britain changed over to decimal currency system – 100 new pence to the pound (£).</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3643338"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P</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Pound</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2071678"/>
            <a:ext cx="4329114" cy="4525963"/>
          </a:xfrm>
        </p:spPr>
        <p:txBody>
          <a:bodyPr/>
          <a:lstStyle/>
          <a:p>
            <a:pPr>
              <a:buNone/>
            </a:pPr>
            <a:r>
              <a:rPr lang="en-US" sz="2800" dirty="0" smtClean="0">
                <a:solidFill>
                  <a:schemeClr val="bg1"/>
                </a:solidFill>
                <a:latin typeface="Times New Roman" pitchFamily="18" charset="0"/>
                <a:cs typeface="Times New Roman" pitchFamily="18" charset="0"/>
              </a:rPr>
              <a:t>   The word pub is short for public house. Pubs are important part of English life. People talk, eat, drink, meet their friends and relax there. Most pubs are open from 11 to 11. They have traditional names which date back over 600 years. </a:t>
            </a:r>
            <a:endParaRPr lang="ru-RU" sz="2800" dirty="0">
              <a:solidFill>
                <a:schemeClr val="bg1"/>
              </a:solidFill>
              <a:latin typeface="Times New Roman" pitchFamily="18" charset="0"/>
              <a:cs typeface="Times New Roman" pitchFamily="18" charset="0"/>
            </a:endParaRPr>
          </a:p>
        </p:txBody>
      </p:sp>
      <p:pic>
        <p:nvPicPr>
          <p:cNvPr id="5" name="Содержимое 4" descr="паб.jpg"/>
          <p:cNvPicPr>
            <a:picLocks noGrp="1" noChangeAspect="1"/>
          </p:cNvPicPr>
          <p:nvPr>
            <p:ph sz="half" idx="1"/>
          </p:nvPr>
        </p:nvPicPr>
        <p:blipFill>
          <a:blip r:embed="rId2"/>
          <a:stretch>
            <a:fillRect/>
          </a:stretch>
        </p:blipFill>
        <p:spPr>
          <a:xfrm>
            <a:off x="4714876" y="3000372"/>
            <a:ext cx="4186239" cy="3142900"/>
          </a:xfrm>
          <a:prstGeom prst="rect">
            <a:avLst/>
          </a:prstGeom>
          <a:ln>
            <a:noFill/>
          </a:ln>
          <a:effectLst>
            <a:softEdge rad="112500"/>
          </a:effectLst>
        </p:spPr>
      </p:pic>
      <p:sp>
        <p:nvSpPr>
          <p:cNvPr id="7" name="Горизонтальный свиток 6"/>
          <p:cNvSpPr/>
          <p:nvPr/>
        </p:nvSpPr>
        <p:spPr>
          <a:xfrm>
            <a:off x="357158" y="142852"/>
            <a:ext cx="342902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71472" y="214290"/>
            <a:ext cx="308610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P</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Pubs</a:t>
            </a:r>
            <a:endParaRPr lang="ru-RU" sz="4800" b="1" cap="none" spc="0"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071966"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626" name="Содержимое 5" descr="Queen_Elizabeth.jpg"/>
          <p:cNvPicPr>
            <a:picLocks noGrp="1" noChangeAspect="1"/>
          </p:cNvPicPr>
          <p:nvPr>
            <p:ph sz="half" idx="1"/>
          </p:nvPr>
        </p:nvPicPr>
        <p:blipFill>
          <a:blip r:embed="rId2"/>
          <a:srcRect/>
          <a:stretch>
            <a:fillRect/>
          </a:stretch>
        </p:blipFill>
        <p:spPr>
          <a:xfrm>
            <a:off x="357158" y="2071678"/>
            <a:ext cx="3541260" cy="4357718"/>
          </a:xfrm>
          <a:prstGeom prst="rect">
            <a:avLst/>
          </a:prstGeom>
          <a:ln>
            <a:noFill/>
          </a:ln>
          <a:effectLst>
            <a:softEdge rad="112500"/>
          </a:effectLst>
        </p:spPr>
      </p:pic>
      <p:sp>
        <p:nvSpPr>
          <p:cNvPr id="26627" name="Текст 3"/>
          <p:cNvSpPr>
            <a:spLocks noGrp="1"/>
          </p:cNvSpPr>
          <p:nvPr>
            <p:ph type="body" sz="half" idx="2"/>
          </p:nvPr>
        </p:nvSpPr>
        <p:spPr>
          <a:xfrm>
            <a:off x="3857620" y="2143116"/>
            <a:ext cx="4972056"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The UK is a constitutional monarchy. The official head of the state is the king or the queen. But the country is actually run by the government, led by the Prime Minister. The present Queen is Elisabeth II. She was born on April 21, 1926. The Queen lives at Buckingham Palace. </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3857652"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Q</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Queen</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92922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650" name="Содержимое 5" descr="rose.gif"/>
          <p:cNvPicPr>
            <a:picLocks noGrp="1" noChangeAspect="1"/>
          </p:cNvPicPr>
          <p:nvPr>
            <p:ph sz="half" idx="1"/>
          </p:nvPr>
        </p:nvPicPr>
        <p:blipFill>
          <a:blip r:embed="rId2"/>
          <a:stretch>
            <a:fillRect/>
          </a:stretch>
        </p:blipFill>
        <p:spPr>
          <a:xfrm>
            <a:off x="500034" y="2143116"/>
            <a:ext cx="2672227" cy="4071966"/>
          </a:xfrm>
          <a:prstGeom prst="rect">
            <a:avLst/>
          </a:prstGeom>
          <a:ln>
            <a:noFill/>
          </a:ln>
          <a:effectLst>
            <a:softEdge rad="112500"/>
          </a:effectLst>
        </p:spPr>
      </p:pic>
      <p:sp>
        <p:nvSpPr>
          <p:cNvPr id="27651" name="Текст 3"/>
          <p:cNvSpPr>
            <a:spLocks noGrp="1"/>
          </p:cNvSpPr>
          <p:nvPr>
            <p:ph type="body" sz="half" idx="2"/>
          </p:nvPr>
        </p:nvSpPr>
        <p:spPr>
          <a:xfrm>
            <a:off x="3500430" y="2000240"/>
            <a:ext cx="5114932"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The red rose is the national symbol of England. It is connected with the history of the country. The Wars of the Roses were the wars within the country (the 15</a:t>
            </a:r>
            <a:r>
              <a:rPr lang="en-US" sz="2800" baseline="30000" dirty="0" smtClean="0">
                <a:solidFill>
                  <a:schemeClr val="bg1"/>
                </a:solidFill>
                <a:latin typeface="Times New Roman" pitchFamily="18" charset="0"/>
                <a:cs typeface="Times New Roman" pitchFamily="18" charset="0"/>
              </a:rPr>
              <a:t>th</a:t>
            </a:r>
            <a:r>
              <a:rPr lang="en-US" sz="2800" dirty="0" smtClean="0">
                <a:solidFill>
                  <a:schemeClr val="bg1"/>
                </a:solidFill>
                <a:latin typeface="Times New Roman" pitchFamily="18" charset="0"/>
                <a:cs typeface="Times New Roman" pitchFamily="18" charset="0"/>
              </a:rPr>
              <a:t> century). The Duke of Lancaster (his emblem was the red rose) won, so the emblem of England </a:t>
            </a:r>
            <a:r>
              <a:rPr lang="en-US" sz="2800" dirty="0" smtClean="0">
                <a:solidFill>
                  <a:schemeClr val="bg1"/>
                </a:solidFill>
                <a:latin typeface="Times New Roman" pitchFamily="18" charset="0"/>
                <a:cs typeface="Times New Roman" pitchFamily="18" charset="0"/>
              </a:rPr>
              <a:t>became the red rose.</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4736284"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R</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Red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Rose</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000528"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674" name="Содержимое 5" descr="soccer.jpg"/>
          <p:cNvPicPr>
            <a:picLocks noGrp="1" noChangeAspect="1"/>
          </p:cNvPicPr>
          <p:nvPr>
            <p:ph sz="half" idx="1"/>
          </p:nvPr>
        </p:nvPicPr>
        <p:blipFill>
          <a:blip r:embed="rId2"/>
          <a:srcRect/>
          <a:stretch>
            <a:fillRect/>
          </a:stretch>
        </p:blipFill>
        <p:spPr>
          <a:xfrm>
            <a:off x="500034" y="2071678"/>
            <a:ext cx="2746375" cy="4525963"/>
          </a:xfrm>
          <a:prstGeom prst="rect">
            <a:avLst/>
          </a:prstGeom>
          <a:ln>
            <a:noFill/>
          </a:ln>
          <a:effectLst>
            <a:softEdge rad="112500"/>
          </a:effectLst>
        </p:spPr>
      </p:pic>
      <p:sp>
        <p:nvSpPr>
          <p:cNvPr id="28675" name="Текст 3"/>
          <p:cNvSpPr>
            <a:spLocks noGrp="1"/>
          </p:cNvSpPr>
          <p:nvPr>
            <p:ph type="body" sz="half" idx="2"/>
          </p:nvPr>
        </p:nvSpPr>
        <p:spPr>
          <a:xfrm>
            <a:off x="3500430" y="2000240"/>
            <a:ext cx="5114932" cy="4525963"/>
          </a:xfrm>
        </p:spPr>
        <p:txBody>
          <a:bodyPr/>
          <a:lstStyle/>
          <a:p>
            <a:pPr eaLnBrk="1" hangingPunct="1">
              <a:buNone/>
            </a:pPr>
            <a:r>
              <a:rPr lang="en-US" dirty="0" smtClean="0"/>
              <a:t>   </a:t>
            </a:r>
            <a:r>
              <a:rPr lang="en-US" sz="2800" dirty="0" smtClean="0">
                <a:solidFill>
                  <a:schemeClr val="bg1"/>
                </a:solidFill>
                <a:latin typeface="Times New Roman" pitchFamily="18" charset="0"/>
                <a:cs typeface="Times New Roman" pitchFamily="18" charset="0"/>
              </a:rPr>
              <a:t>Soccer is more </a:t>
            </a:r>
            <a:r>
              <a:rPr lang="en-US" sz="2800" dirty="0" smtClean="0">
                <a:solidFill>
                  <a:schemeClr val="bg1"/>
                </a:solidFill>
                <a:latin typeface="Times New Roman" pitchFamily="18" charset="0"/>
                <a:cs typeface="Times New Roman" pitchFamily="18" charset="0"/>
              </a:rPr>
              <a:t>commonly known as </a:t>
            </a:r>
            <a:r>
              <a:rPr lang="en-US" sz="2800" dirty="0" smtClean="0">
                <a:solidFill>
                  <a:schemeClr val="bg1"/>
                </a:solidFill>
                <a:latin typeface="Times New Roman" pitchFamily="18" charset="0"/>
                <a:cs typeface="Times New Roman" pitchFamily="18" charset="0"/>
              </a:rPr>
              <a:t>football</a:t>
            </a:r>
            <a:r>
              <a:rPr lang="en-US" sz="2800" b="1"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The </a:t>
            </a:r>
            <a:r>
              <a:rPr lang="en-US" sz="2800" dirty="0" smtClean="0">
                <a:solidFill>
                  <a:schemeClr val="bg1"/>
                </a:solidFill>
                <a:latin typeface="Times New Roman" pitchFamily="18" charset="0"/>
                <a:cs typeface="Times New Roman" pitchFamily="18" charset="0"/>
              </a:rPr>
              <a:t>modern game was codified in England following the formation of The Football Association, whose 1863 Laws of the Game created the foundations for the way the sport is played today</a:t>
            </a:r>
            <a:r>
              <a:rPr lang="en-US" sz="2800" dirty="0" smtClean="0">
                <a:solidFill>
                  <a:schemeClr val="bg1"/>
                </a:solidFill>
                <a:latin typeface="Times New Roman" pitchFamily="18" charset="0"/>
                <a:cs typeface="Times New Roman" pitchFamily="18" charset="0"/>
              </a:rPr>
              <a:t>.</a:t>
            </a:r>
            <a:r>
              <a:rPr lang="en-US" sz="2800" dirty="0" smtClean="0"/>
              <a:t> </a:t>
            </a:r>
            <a:r>
              <a:rPr lang="en-US" sz="2800" dirty="0" smtClean="0">
                <a:solidFill>
                  <a:schemeClr val="bg1"/>
                </a:solidFill>
                <a:latin typeface="Times New Roman" pitchFamily="18" charset="0"/>
                <a:cs typeface="Times New Roman" pitchFamily="18" charset="0"/>
              </a:rPr>
              <a:t>The England national football team is the joint oldest in the </a:t>
            </a:r>
            <a:r>
              <a:rPr lang="en-US" sz="2800" dirty="0" smtClean="0">
                <a:solidFill>
                  <a:schemeClr val="bg1"/>
                </a:solidFill>
                <a:latin typeface="Times New Roman" pitchFamily="18" charset="0"/>
                <a:cs typeface="Times New Roman" pitchFamily="18" charset="0"/>
              </a:rPr>
              <a:t>world.</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3727302"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S</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Soccer</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Горизонтальный свиток 6"/>
          <p:cNvSpPr/>
          <p:nvPr/>
        </p:nvSpPr>
        <p:spPr>
          <a:xfrm>
            <a:off x="357158" y="142852"/>
            <a:ext cx="557216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698" name="Текст 3"/>
          <p:cNvSpPr>
            <a:spLocks noGrp="1"/>
          </p:cNvSpPr>
          <p:nvPr>
            <p:ph type="body" sz="half" idx="2"/>
          </p:nvPr>
        </p:nvSpPr>
        <p:spPr>
          <a:xfrm>
            <a:off x="0" y="2143116"/>
            <a:ext cx="4538634" cy="4525963"/>
          </a:xfrm>
        </p:spPr>
        <p:txBody>
          <a:bodyPr/>
          <a:lstStyle/>
          <a:p>
            <a:pPr eaLnBrk="1" hangingPunct="1">
              <a:buNone/>
            </a:pPr>
            <a:r>
              <a:rPr lang="ru-RU" i="1" dirty="0" smtClean="0">
                <a:latin typeface="Monotype Corsiva" pitchFamily="66" charset="0"/>
              </a:rPr>
              <a:t>    </a:t>
            </a:r>
            <a:r>
              <a:rPr lang="en-US" sz="2800" dirty="0" smtClean="0">
                <a:solidFill>
                  <a:schemeClr val="bg1"/>
                </a:solidFill>
                <a:latin typeface="Times New Roman" pitchFamily="18" charset="0"/>
                <a:cs typeface="Times New Roman" pitchFamily="18" charset="0"/>
              </a:rPr>
              <a:t>Stonehenge is the most famous prehistoric monument in England. It is located in the middle of Salisbury Plain, to the northwest of Southampton. Even now, nearly 4000 years after it was built, large numbers of tourists come to see  it.</a:t>
            </a:r>
            <a:endParaRPr lang="ru-RU" sz="2800" dirty="0" smtClean="0">
              <a:solidFill>
                <a:schemeClr val="bg1"/>
              </a:solidFill>
              <a:latin typeface="Times New Roman" pitchFamily="18" charset="0"/>
              <a:cs typeface="Times New Roman" pitchFamily="18" charset="0"/>
            </a:endParaRPr>
          </a:p>
          <a:p>
            <a:pPr eaLnBrk="1" hangingPunct="1"/>
            <a:endParaRPr lang="ru-RU" dirty="0" smtClean="0"/>
          </a:p>
        </p:txBody>
      </p:sp>
      <p:sp>
        <p:nvSpPr>
          <p:cNvPr id="5" name="Прямоугольник 4"/>
          <p:cNvSpPr/>
          <p:nvPr/>
        </p:nvSpPr>
        <p:spPr>
          <a:xfrm>
            <a:off x="571472" y="214290"/>
            <a:ext cx="5339923"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S</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Stonehenge</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6" name="Picture 4" descr="stonehenge-36"/>
          <p:cNvPicPr>
            <a:picLocks noGrp="1" noChangeAspect="1" noChangeArrowheads="1"/>
          </p:cNvPicPr>
          <p:nvPr>
            <p:ph sz="half" idx="1"/>
          </p:nvPr>
        </p:nvPicPr>
        <p:blipFill>
          <a:blip r:embed="rId2"/>
          <a:srcRect/>
          <a:stretch>
            <a:fillRect/>
          </a:stretch>
        </p:blipFill>
        <p:spPr>
          <a:xfrm>
            <a:off x="4643438" y="3214686"/>
            <a:ext cx="4286280" cy="3214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3000396"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22" name="Содержимое 5" descr="tea.jpg"/>
          <p:cNvPicPr>
            <a:picLocks noGrp="1" noChangeAspect="1"/>
          </p:cNvPicPr>
          <p:nvPr>
            <p:ph sz="half" idx="1"/>
          </p:nvPr>
        </p:nvPicPr>
        <p:blipFill>
          <a:blip r:embed="rId2"/>
          <a:srcRect/>
          <a:stretch>
            <a:fillRect/>
          </a:stretch>
        </p:blipFill>
        <p:spPr>
          <a:xfrm>
            <a:off x="4786314" y="3143248"/>
            <a:ext cx="4073958" cy="3062304"/>
          </a:xfrm>
          <a:prstGeom prst="rect">
            <a:avLst/>
          </a:prstGeom>
          <a:ln>
            <a:noFill/>
          </a:ln>
          <a:effectLst>
            <a:softEdge rad="112500"/>
          </a:effectLst>
        </p:spPr>
      </p:pic>
      <p:sp>
        <p:nvSpPr>
          <p:cNvPr id="30723" name="Текст 3"/>
          <p:cNvSpPr>
            <a:spLocks noGrp="1"/>
          </p:cNvSpPr>
          <p:nvPr>
            <p:ph type="body" sz="half" idx="2"/>
          </p:nvPr>
        </p:nvSpPr>
        <p:spPr>
          <a:xfrm>
            <a:off x="0" y="2071678"/>
            <a:ext cx="4857752"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England is a tea-drinking nation. The most English like their tea strong and dark, but with a lot of milk.</a:t>
            </a:r>
            <a:r>
              <a:rPr lang="en-US" sz="2800" b="1" dirty="0" smtClean="0"/>
              <a:t> </a:t>
            </a:r>
            <a:r>
              <a:rPr lang="en-US" sz="2800" dirty="0" smtClean="0">
                <a:solidFill>
                  <a:schemeClr val="bg1"/>
                </a:solidFill>
                <a:latin typeface="Times New Roman" pitchFamily="18" charset="0"/>
                <a:cs typeface="Times New Roman" pitchFamily="18" charset="0"/>
              </a:rPr>
              <a:t>Afternoon Tea is a light meal typically eaten between 3 pm and 5 pm</a:t>
            </a:r>
            <a:r>
              <a:rPr lang="en-US" sz="2800" dirty="0" smtClean="0">
                <a:solidFill>
                  <a:schemeClr val="bg1"/>
                </a:solidFill>
                <a:latin typeface="Times New Roman" pitchFamily="18" charset="0"/>
                <a:cs typeface="Times New Roman" pitchFamily="18" charset="0"/>
              </a:rPr>
              <a:t>.</a:t>
            </a:r>
            <a:r>
              <a:rPr lang="en-US" sz="2800" b="1"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High Tea (also known as meat </a:t>
            </a:r>
            <a:r>
              <a:rPr lang="en-US" sz="2800" dirty="0" smtClean="0">
                <a:solidFill>
                  <a:schemeClr val="bg1"/>
                </a:solidFill>
                <a:latin typeface="Times New Roman" pitchFamily="18" charset="0"/>
                <a:cs typeface="Times New Roman" pitchFamily="18" charset="0"/>
              </a:rPr>
              <a:t>tea) </a:t>
            </a:r>
            <a:r>
              <a:rPr lang="en-US" sz="2800" dirty="0" smtClean="0">
                <a:solidFill>
                  <a:schemeClr val="bg1"/>
                </a:solidFill>
                <a:latin typeface="Times New Roman" pitchFamily="18" charset="0"/>
                <a:cs typeface="Times New Roman" pitchFamily="18" charset="0"/>
              </a:rPr>
              <a:t>is an early evening meal, typically eaten between 5pm and 6pm.</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2768707"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T</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Tea</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57203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8" name="Текст 3"/>
          <p:cNvSpPr>
            <a:spLocks noGrp="1"/>
          </p:cNvSpPr>
          <p:nvPr>
            <p:ph type="body" sz="half" idx="2"/>
          </p:nvPr>
        </p:nvSpPr>
        <p:spPr>
          <a:xfrm>
            <a:off x="0" y="2071678"/>
            <a:ext cx="5000660"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It has been said that the English are a nation of animal lovers. In support of that idea, attention is drawn to the many laws and organisations which exist here to protect animals. The most well known and widely respected is the Royal Society for the Prevention of Cruelty to Animals (RSPCA). </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4286280"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A</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Animals</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4100" name="Содержимое 6" descr="animals.jpg1.jpg"/>
          <p:cNvPicPr>
            <a:picLocks noGrp="1" noChangeAspect="1"/>
          </p:cNvPicPr>
          <p:nvPr>
            <p:ph sz="half" idx="1"/>
          </p:nvPr>
        </p:nvPicPr>
        <p:blipFill>
          <a:blip r:embed="rId2"/>
          <a:srcRect/>
          <a:stretch>
            <a:fillRect/>
          </a:stretch>
        </p:blipFill>
        <p:spPr>
          <a:xfrm>
            <a:off x="5286380" y="3000372"/>
            <a:ext cx="3643306" cy="34098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357718"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747" name="Текст 3"/>
          <p:cNvSpPr>
            <a:spLocks noGrp="1"/>
          </p:cNvSpPr>
          <p:nvPr>
            <p:ph type="body" sz="half" idx="2"/>
          </p:nvPr>
        </p:nvSpPr>
        <p:spPr>
          <a:xfrm>
            <a:off x="428596" y="2000240"/>
            <a:ext cx="8115328" cy="2857520"/>
          </a:xfrm>
        </p:spPr>
        <p:txBody>
          <a:bodyPr/>
          <a:lstStyle/>
          <a:p>
            <a:pPr algn="just" eaLnBrk="1" hangingPunct="1">
              <a:buNone/>
            </a:pPr>
            <a:r>
              <a:rPr lang="en-US" dirty="0" smtClean="0"/>
              <a:t>   </a:t>
            </a:r>
            <a:r>
              <a:rPr lang="en-US" sz="2800" dirty="0" smtClean="0">
                <a:solidFill>
                  <a:schemeClr val="bg1"/>
                </a:solidFill>
                <a:latin typeface="Times New Roman" pitchFamily="18" charset="0"/>
                <a:cs typeface="Times New Roman" pitchFamily="18" charset="0"/>
              </a:rPr>
              <a:t>In comparison with major rivers of the world, the Thames</a:t>
            </a:r>
            <a:r>
              <a:rPr lang="en-US" sz="2800" b="1"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is a very small river. It has a total length of just 346 km (215 miles) and is the longest river wholly in England. The Thames flows through London, the capital city, and has played a central role in British history for some 2000 years.</a:t>
            </a:r>
          </a:p>
          <a:p>
            <a:pPr eaLnBrk="1" hangingPunct="1">
              <a:buNone/>
            </a:pPr>
            <a:endParaRPr lang="en-US" sz="2800" dirty="0" smtClean="0">
              <a:solidFill>
                <a:schemeClr val="bg1"/>
              </a:solidFill>
              <a:latin typeface="Times New Roman" pitchFamily="18" charset="0"/>
              <a:cs typeface="Times New Roman" pitchFamily="18" charset="0"/>
            </a:endParaRPr>
          </a:p>
          <a:p>
            <a:pPr eaLnBrk="1" hangingPunct="1"/>
            <a:endParaRPr lang="ru-RU" dirty="0" smtClean="0"/>
          </a:p>
        </p:txBody>
      </p:sp>
      <p:sp>
        <p:nvSpPr>
          <p:cNvPr id="5" name="Прямоугольник 4"/>
          <p:cNvSpPr/>
          <p:nvPr/>
        </p:nvSpPr>
        <p:spPr>
          <a:xfrm>
            <a:off x="571472" y="214290"/>
            <a:ext cx="4123244"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T</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Thames</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8" name="Picture 6" descr="http://www.woodlands-junior.kent.sch.uk/riverthames/images/allriver.gif"/>
          <p:cNvPicPr>
            <a:picLocks noGrp="1" noChangeAspect="1" noChangeArrowheads="1"/>
          </p:cNvPicPr>
          <p:nvPr>
            <p:ph sz="half" idx="1"/>
          </p:nvPr>
        </p:nvPicPr>
        <p:blipFill>
          <a:blip r:embed="rId2"/>
          <a:srcRect/>
          <a:stretch>
            <a:fillRect/>
          </a:stretch>
        </p:blipFill>
        <p:spPr bwMode="auto">
          <a:xfrm>
            <a:off x="928662" y="4786322"/>
            <a:ext cx="7316773" cy="18670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707236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770" name="Содержимое 5" descr="uk.jpg"/>
          <p:cNvPicPr>
            <a:picLocks noGrp="1" noChangeAspect="1"/>
          </p:cNvPicPr>
          <p:nvPr>
            <p:ph sz="half" idx="1"/>
          </p:nvPr>
        </p:nvPicPr>
        <p:blipFill>
          <a:blip r:embed="rId2"/>
          <a:srcRect/>
          <a:stretch>
            <a:fillRect/>
          </a:stretch>
        </p:blipFill>
        <p:spPr>
          <a:xfrm>
            <a:off x="357158" y="2000240"/>
            <a:ext cx="3663255" cy="4643470"/>
          </a:xfrm>
          <a:prstGeom prst="rect">
            <a:avLst/>
          </a:prstGeom>
          <a:ln>
            <a:noFill/>
          </a:ln>
          <a:effectLst>
            <a:softEdge rad="112500"/>
          </a:effectLst>
        </p:spPr>
      </p:pic>
      <p:sp>
        <p:nvSpPr>
          <p:cNvPr id="32771" name="Текст 3"/>
          <p:cNvSpPr>
            <a:spLocks noGrp="1"/>
          </p:cNvSpPr>
          <p:nvPr>
            <p:ph type="body" sz="half" idx="2"/>
          </p:nvPr>
        </p:nvSpPr>
        <p:spPr>
          <a:xfrm>
            <a:off x="4214810" y="2143116"/>
            <a:ext cx="4495800"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England is a country that is a part of the United Kingdom of Great Britain and Northern Ireland. The United Kingdom is a constitutional monarchy and unitary state consisting of four countries: England, Northern Ireland, Scotland and Wales.</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6883615"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U</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United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Kingdom</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628654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4" name="Содержимое 5" descr="viking.jpg"/>
          <p:cNvPicPr>
            <a:picLocks noGrp="1" noChangeAspect="1"/>
          </p:cNvPicPr>
          <p:nvPr>
            <p:ph sz="half" idx="1"/>
          </p:nvPr>
        </p:nvPicPr>
        <p:blipFill>
          <a:blip r:embed="rId2"/>
          <a:srcRect/>
          <a:stretch>
            <a:fillRect/>
          </a:stretch>
        </p:blipFill>
        <p:spPr>
          <a:xfrm>
            <a:off x="4857752" y="2857496"/>
            <a:ext cx="3543319" cy="3543319"/>
          </a:xfrm>
          <a:prstGeom prst="rect">
            <a:avLst/>
          </a:prstGeom>
          <a:ln>
            <a:noFill/>
          </a:ln>
          <a:effectLst>
            <a:softEdge rad="112500"/>
          </a:effectLst>
        </p:spPr>
      </p:pic>
      <p:sp>
        <p:nvSpPr>
          <p:cNvPr id="33795" name="Текст 3"/>
          <p:cNvSpPr>
            <a:spLocks noGrp="1"/>
          </p:cNvSpPr>
          <p:nvPr>
            <p:ph type="body" sz="half" idx="2"/>
          </p:nvPr>
        </p:nvSpPr>
        <p:spPr>
          <a:xfrm>
            <a:off x="142844" y="2143116"/>
            <a:ext cx="4214842"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An archaeological museum in York dealing with the Saxon period (600-1066). The visitors of the museum are carried in “time cars” through a vivid recreations of York as a part and trading centre under the Danish kings.</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6078908"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V</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Viking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Centre</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786346"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18" name="Содержимое 6" descr="weather2.jpg"/>
          <p:cNvPicPr>
            <a:picLocks noGrp="1" noChangeAspect="1"/>
          </p:cNvPicPr>
          <p:nvPr>
            <p:ph sz="half" idx="1"/>
          </p:nvPr>
        </p:nvPicPr>
        <p:blipFill>
          <a:blip r:embed="rId2"/>
          <a:srcRect/>
          <a:stretch>
            <a:fillRect/>
          </a:stretch>
        </p:blipFill>
        <p:spPr>
          <a:xfrm>
            <a:off x="428596" y="2214554"/>
            <a:ext cx="3357586" cy="4437649"/>
          </a:xfrm>
          <a:prstGeom prst="rect">
            <a:avLst/>
          </a:prstGeom>
          <a:ln>
            <a:noFill/>
          </a:ln>
          <a:effectLst>
            <a:softEdge rad="112500"/>
          </a:effectLst>
        </p:spPr>
      </p:pic>
      <p:sp>
        <p:nvSpPr>
          <p:cNvPr id="34819" name="Текст 3"/>
          <p:cNvSpPr>
            <a:spLocks noGrp="1"/>
          </p:cNvSpPr>
          <p:nvPr>
            <p:ph type="body" sz="half" idx="2"/>
          </p:nvPr>
        </p:nvSpPr>
        <p:spPr>
          <a:xfrm>
            <a:off x="4071934" y="2143116"/>
            <a:ext cx="4757742"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The weather in England changes very quickly. One day may be fine and the next day may be cold or rainy. That is why the English say, “Other countries have a climate, in England we have weather.” People talk about the weather more here than in the most parts of the world.</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4506362"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W</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Weather</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564360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842" name="Содержимое 5" descr="wimbledon.jpg"/>
          <p:cNvPicPr>
            <a:picLocks noGrp="1" noChangeAspect="1"/>
          </p:cNvPicPr>
          <p:nvPr>
            <p:ph sz="half" idx="1"/>
          </p:nvPr>
        </p:nvPicPr>
        <p:blipFill>
          <a:blip r:embed="rId2"/>
          <a:srcRect/>
          <a:stretch>
            <a:fillRect/>
          </a:stretch>
        </p:blipFill>
        <p:spPr>
          <a:xfrm>
            <a:off x="571472" y="2428868"/>
            <a:ext cx="3288105" cy="4000528"/>
          </a:xfrm>
          <a:prstGeom prst="rect">
            <a:avLst/>
          </a:prstGeom>
          <a:ln>
            <a:noFill/>
          </a:ln>
          <a:effectLst>
            <a:softEdge rad="112500"/>
          </a:effectLst>
        </p:spPr>
      </p:pic>
      <p:sp>
        <p:nvSpPr>
          <p:cNvPr id="35843" name="Текст 3"/>
          <p:cNvSpPr>
            <a:spLocks noGrp="1"/>
          </p:cNvSpPr>
          <p:nvPr>
            <p:ph type="body" sz="half" idx="2"/>
          </p:nvPr>
        </p:nvSpPr>
        <p:spPr>
          <a:xfrm>
            <a:off x="4214810" y="2332037"/>
            <a:ext cx="4038600" cy="4525963"/>
          </a:xfrm>
        </p:spPr>
        <p:txBody>
          <a:bodyPr/>
          <a:lstStyle/>
          <a:p>
            <a:pPr eaLnBrk="1" hangingPunct="1">
              <a:buNone/>
            </a:pPr>
            <a:r>
              <a:rPr lang="en-US" sz="2800" dirty="0" smtClean="0">
                <a:solidFill>
                  <a:schemeClr val="bg1"/>
                </a:solidFill>
                <a:latin typeface="Times New Roman" pitchFamily="18" charset="0"/>
                <a:cs typeface="Times New Roman" pitchFamily="18" charset="0"/>
              </a:rPr>
              <a:t>    An important tennis competition which takes place every summer in the part of London called Wimbledon. It is considered to be typically English and rather old-fashioned and is an important social occasion.</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5415265"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W</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Wimbledon</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378621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866" name="Текст 3"/>
          <p:cNvSpPr>
            <a:spLocks noGrp="1"/>
          </p:cNvSpPr>
          <p:nvPr>
            <p:ph type="body" sz="half" idx="2"/>
          </p:nvPr>
        </p:nvSpPr>
        <p:spPr>
          <a:xfrm>
            <a:off x="4786314" y="2786058"/>
            <a:ext cx="4038600" cy="3257560"/>
          </a:xfrm>
        </p:spPr>
        <p:txBody>
          <a:bodyPr/>
          <a:lstStyle/>
          <a:p>
            <a:pPr eaLnBrk="1" hangingPunct="1">
              <a:buNone/>
            </a:pPr>
            <a:r>
              <a:rPr lang="en-US" sz="2800" dirty="0" smtClean="0">
                <a:solidFill>
                  <a:schemeClr val="bg1"/>
                </a:solidFill>
                <a:latin typeface="Times New Roman" pitchFamily="18" charset="0"/>
                <a:cs typeface="Times New Roman" pitchFamily="18" charset="0"/>
              </a:rPr>
              <a:t>    Xmas is </a:t>
            </a:r>
            <a:r>
              <a:rPr lang="en-US" sz="2800" i="1" dirty="0" smtClean="0">
                <a:solidFill>
                  <a:schemeClr val="bg1"/>
                </a:solidFill>
                <a:latin typeface="Times New Roman" pitchFamily="18" charset="0"/>
                <a:cs typeface="Times New Roman" pitchFamily="18" charset="0"/>
              </a:rPr>
              <a:t>abbrev. </a:t>
            </a:r>
            <a:r>
              <a:rPr lang="en-US" sz="2800" dirty="0" smtClean="0">
                <a:solidFill>
                  <a:schemeClr val="bg1"/>
                </a:solidFill>
                <a:latin typeface="Times New Roman" pitchFamily="18" charset="0"/>
                <a:cs typeface="Times New Roman" pitchFamily="18" charset="0"/>
              </a:rPr>
              <a:t>for Christmas, a Christian holiday</a:t>
            </a:r>
            <a:r>
              <a:rPr lang="en-US" sz="2800" dirty="0" smtClean="0"/>
              <a:t> </a:t>
            </a:r>
            <a:r>
              <a:rPr lang="en-US" sz="2800" dirty="0" smtClean="0">
                <a:solidFill>
                  <a:schemeClr val="bg1"/>
                </a:solidFill>
                <a:latin typeface="Times New Roman" pitchFamily="18" charset="0"/>
                <a:cs typeface="Times New Roman" pitchFamily="18" charset="0"/>
              </a:rPr>
              <a:t>commemorating the birth of Jesus Christ.</a:t>
            </a:r>
            <a:r>
              <a:rPr lang="en-US" sz="2800" dirty="0" smtClean="0"/>
              <a:t> </a:t>
            </a:r>
            <a:r>
              <a:rPr lang="en-US" sz="2800" dirty="0" smtClean="0">
                <a:solidFill>
                  <a:schemeClr val="bg1"/>
                </a:solidFill>
                <a:latin typeface="Times New Roman" pitchFamily="18" charset="0"/>
                <a:cs typeface="Times New Roman" pitchFamily="18" charset="0"/>
              </a:rPr>
              <a:t>It is celebrated on December 25. It is very popular in England. </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3477234"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X</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Xmas</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8" name="Picture 11" descr="Christmas%20tree"/>
          <p:cNvPicPr>
            <a:picLocks noGrp="1" noChangeAspect="1" noChangeArrowheads="1"/>
          </p:cNvPicPr>
          <p:nvPr>
            <p:ph sz="half" idx="1"/>
          </p:nvPr>
        </p:nvPicPr>
        <p:blipFill>
          <a:blip r:embed="rId2"/>
          <a:srcRect/>
          <a:stretch>
            <a:fillRect/>
          </a:stretch>
        </p:blipFill>
        <p:spPr>
          <a:xfrm>
            <a:off x="357158" y="2571744"/>
            <a:ext cx="4369945" cy="3643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7286676"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7890" name="Содержимое 5" descr="YorkshirePud1.jpg"/>
          <p:cNvPicPr>
            <a:picLocks noGrp="1" noChangeAspect="1"/>
          </p:cNvPicPr>
          <p:nvPr>
            <p:ph sz="half" idx="1"/>
          </p:nvPr>
        </p:nvPicPr>
        <p:blipFill>
          <a:blip r:embed="rId2"/>
          <a:srcRect/>
          <a:stretch>
            <a:fillRect/>
          </a:stretch>
        </p:blipFill>
        <p:spPr>
          <a:xfrm>
            <a:off x="4786314" y="3429000"/>
            <a:ext cx="4038600" cy="3033713"/>
          </a:xfrm>
          <a:prstGeom prst="rect">
            <a:avLst/>
          </a:prstGeom>
          <a:ln>
            <a:noFill/>
          </a:ln>
          <a:effectLst>
            <a:softEdge rad="112500"/>
          </a:effectLst>
        </p:spPr>
      </p:pic>
      <p:sp>
        <p:nvSpPr>
          <p:cNvPr id="37891" name="Текст 3"/>
          <p:cNvSpPr>
            <a:spLocks noGrp="1"/>
          </p:cNvSpPr>
          <p:nvPr>
            <p:ph type="body" sz="half" idx="2"/>
          </p:nvPr>
        </p:nvSpPr>
        <p:spPr>
          <a:xfrm>
            <a:off x="0" y="2428868"/>
            <a:ext cx="4500594" cy="4286280"/>
          </a:xfrm>
        </p:spPr>
        <p:txBody>
          <a:bodyPr/>
          <a:lstStyle/>
          <a:p>
            <a:pPr eaLnBrk="1" hangingPunct="1">
              <a:buNone/>
            </a:pPr>
            <a:r>
              <a:rPr lang="en-US" b="1" dirty="0" smtClean="0"/>
              <a:t>   </a:t>
            </a:r>
            <a:r>
              <a:rPr lang="en-US" sz="2800" dirty="0" smtClean="0">
                <a:solidFill>
                  <a:schemeClr val="bg1"/>
                </a:solidFill>
                <a:latin typeface="Times New Roman" pitchFamily="18" charset="0"/>
                <a:cs typeface="Times New Roman" pitchFamily="18" charset="0"/>
              </a:rPr>
              <a:t>Yorkshire pudding is a dish that originated in Yorkshire, England, and has attained wide popularity. It is made from batter and most often served with roast beef, chicken, or any meal in which there is gravy.</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7035900"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Y</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Yorkshire </a:t>
            </a:r>
            <a:r>
              <a:rPr lang="en-US" sz="4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Pudding</a:t>
            </a:r>
            <a:endParaRPr lang="ru-RU" sz="4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307183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8914" name="Содержимое 5" descr="zoo1.jpg"/>
          <p:cNvPicPr>
            <a:picLocks noGrp="1" noChangeAspect="1"/>
          </p:cNvPicPr>
          <p:nvPr>
            <p:ph sz="half" idx="1"/>
          </p:nvPr>
        </p:nvPicPr>
        <p:blipFill>
          <a:blip r:embed="rId2"/>
          <a:srcRect/>
          <a:stretch>
            <a:fillRect/>
          </a:stretch>
        </p:blipFill>
        <p:spPr>
          <a:xfrm>
            <a:off x="4643438" y="2928934"/>
            <a:ext cx="3952875" cy="3162300"/>
          </a:xfrm>
          <a:prstGeom prst="rect">
            <a:avLst/>
          </a:prstGeom>
          <a:ln>
            <a:noFill/>
          </a:ln>
          <a:effectLst>
            <a:softEdge rad="112500"/>
          </a:effectLst>
        </p:spPr>
      </p:pic>
      <p:sp>
        <p:nvSpPr>
          <p:cNvPr id="38915" name="Текст 3"/>
          <p:cNvSpPr>
            <a:spLocks noGrp="1"/>
          </p:cNvSpPr>
          <p:nvPr>
            <p:ph type="body" sz="half" idx="2"/>
          </p:nvPr>
        </p:nvSpPr>
        <p:spPr>
          <a:xfrm>
            <a:off x="285720" y="2143116"/>
            <a:ext cx="4286280" cy="4500618"/>
          </a:xfrm>
        </p:spPr>
        <p:txBody>
          <a:bodyPr/>
          <a:lstStyle/>
          <a:p>
            <a:pPr eaLnBrk="1" hangingPunct="1">
              <a:buNone/>
            </a:pPr>
            <a:r>
              <a:rPr lang="en-US" sz="2800" b="1" dirty="0" smtClean="0">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London Zoo is the world's oldest scientific zoo. It was opened in London on April 27, 1828. Today it houses a collection of 755 species of animals, with 15,104 individuals, making it one of the largest collections in the United Kingdom.</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2719014"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Z</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Zoo</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2285992"/>
            <a:ext cx="8358246" cy="3571900"/>
          </a:xfrm>
        </p:spPr>
        <p:txBody>
          <a:bodyPr/>
          <a:lstStyle/>
          <a:p>
            <a:r>
              <a:rPr lang="en-US" dirty="0" smtClean="0">
                <a:solidFill>
                  <a:schemeClr val="bg1"/>
                </a:solidFill>
              </a:rPr>
              <a:t>www.en.wikipedia.org</a:t>
            </a:r>
          </a:p>
          <a:p>
            <a:endParaRPr lang="en-US" dirty="0" smtClean="0">
              <a:solidFill>
                <a:schemeClr val="bg1"/>
              </a:solidFill>
            </a:endParaRPr>
          </a:p>
          <a:p>
            <a:r>
              <a:rPr lang="ru-RU" dirty="0" smtClean="0">
                <a:solidFill>
                  <a:schemeClr val="bg1"/>
                </a:solidFill>
              </a:rPr>
              <a:t>Шаблон для презентации Цаплиной Л.В.</a:t>
            </a:r>
          </a:p>
          <a:p>
            <a:pPr>
              <a:buNone/>
            </a:pPr>
            <a:r>
              <a:rPr lang="ru-RU" sz="2800" dirty="0" smtClean="0">
                <a:solidFill>
                  <a:schemeClr val="bg1"/>
                </a:solidFill>
                <a:latin typeface="Times New Roman" pitchFamily="18" charset="0"/>
                <a:cs typeface="Times New Roman" pitchFamily="18" charset="0"/>
              </a:rPr>
              <a:t>    http://www.it-n.ru/board.aspx?cat_no=4262&amp;tmpl=Thread&amp;BoardId=132864&amp;ThreadId=125887&amp;page=0</a:t>
            </a:r>
          </a:p>
          <a:p>
            <a:pPr>
              <a:buNone/>
            </a:pPr>
            <a:endParaRPr lang="en-US" dirty="0" smtClean="0">
              <a:solidFill>
                <a:schemeClr val="bg1"/>
              </a:solidFill>
            </a:endParaRPr>
          </a:p>
          <a:p>
            <a:endParaRPr lang="ru-RU" dirty="0">
              <a:solidFill>
                <a:schemeClr val="bg1"/>
              </a:solidFill>
            </a:endParaRPr>
          </a:p>
        </p:txBody>
      </p:sp>
      <p:sp>
        <p:nvSpPr>
          <p:cNvPr id="5" name="Горизонтальный свиток 4"/>
          <p:cNvSpPr/>
          <p:nvPr/>
        </p:nvSpPr>
        <p:spPr>
          <a:xfrm>
            <a:off x="357158" y="142852"/>
            <a:ext cx="7429552"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57158" y="500042"/>
            <a:ext cx="74022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Times New Roman" pitchFamily="18" charset="0"/>
                <a:cs typeface="Times New Roman" pitchFamily="18" charset="0"/>
              </a:rPr>
              <a:t>Источники информации:</a:t>
            </a:r>
            <a:endParaRPr lang="ru-RU" sz="4800" b="1" cap="none" spc="0" dirty="0">
              <a:ln w="11430">
                <a:solidFill>
                  <a:srgbClr val="99E7F1"/>
                </a:solidFill>
              </a:ln>
              <a:solidFill>
                <a:schemeClr val="bg1"/>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342902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22" name="Текст 3"/>
          <p:cNvSpPr>
            <a:spLocks noGrp="1"/>
          </p:cNvSpPr>
          <p:nvPr>
            <p:ph type="body" sz="half" idx="2"/>
          </p:nvPr>
        </p:nvSpPr>
        <p:spPr>
          <a:xfrm>
            <a:off x="0" y="1903385"/>
            <a:ext cx="5500694" cy="4954615"/>
          </a:xfrm>
        </p:spPr>
        <p:txBody>
          <a:bodyPr/>
          <a:lstStyle/>
          <a:p>
            <a:pPr eaLnBrk="1" hangingPunct="1">
              <a:buNone/>
            </a:pPr>
            <a:r>
              <a:rPr lang="ru-RU" sz="2800" dirty="0" smtClean="0">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The British Broadcasting Corporation</a:t>
            </a:r>
            <a:r>
              <a:rPr lang="ru-RU" sz="2800" b="1"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is the longest established and largest broadcaster in the world.</a:t>
            </a:r>
            <a:r>
              <a:rPr lang="ru-RU" sz="28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The BBC is a publicly owned corporation that operates under a Royal Charter issued by the British Crown</a:t>
            </a:r>
            <a:r>
              <a:rPr lang="ru-RU" sz="28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The BBC's main responsibility is to provide public service radio, television and internet broadcasting</a:t>
            </a:r>
            <a:r>
              <a:rPr lang="ru-RU" sz="2800" dirty="0" smtClean="0">
                <a:solidFill>
                  <a:schemeClr val="bg1"/>
                </a:solidFill>
                <a:latin typeface="Times New Roman" pitchFamily="18" charset="0"/>
                <a:cs typeface="Times New Roman" pitchFamily="18" charset="0"/>
              </a:rPr>
              <a:t>.</a:t>
            </a:r>
            <a:r>
              <a:rPr lang="en-US" sz="2800" dirty="0" smtClean="0">
                <a:solidFill>
                  <a:schemeClr val="bg1"/>
                </a:solidFill>
                <a:latin typeface="Times New Roman" pitchFamily="18" charset="0"/>
                <a:cs typeface="Times New Roman" pitchFamily="18" charset="0"/>
              </a:rPr>
              <a:t> </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3071834"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B</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BBC</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5124" name="Picture 5" descr="C:\Users\Вован\Desktop\Конкурсы\Портфолио\Англия\Фото\bbc.jpg"/>
          <p:cNvPicPr>
            <a:picLocks noGrp="1" noChangeAspect="1" noChangeArrowheads="1"/>
          </p:cNvPicPr>
          <p:nvPr>
            <p:ph sz="half" idx="1"/>
          </p:nvPr>
        </p:nvPicPr>
        <p:blipFill>
          <a:blip r:embed="rId2"/>
          <a:srcRect/>
          <a:stretch>
            <a:fillRect/>
          </a:stretch>
        </p:blipFill>
        <p:spPr>
          <a:xfrm>
            <a:off x="5143504" y="3714752"/>
            <a:ext cx="3714776" cy="2786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429156"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46" name="Текст 3"/>
          <p:cNvSpPr>
            <a:spLocks noGrp="1"/>
          </p:cNvSpPr>
          <p:nvPr>
            <p:ph type="body" sz="half" idx="2"/>
          </p:nvPr>
        </p:nvSpPr>
        <p:spPr>
          <a:xfrm>
            <a:off x="3857620" y="2500306"/>
            <a:ext cx="4786346" cy="4168797"/>
          </a:xfrm>
          <a:ln>
            <a:noFill/>
          </a:ln>
        </p:spPr>
        <p:txBody>
          <a:bodyPr/>
          <a:lstStyle/>
          <a:p>
            <a:pPr>
              <a:buNone/>
            </a:pPr>
            <a:r>
              <a:rPr lang="en-US" sz="28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The Clock Tower called “Big Ben”, is known the world over. </a:t>
            </a:r>
            <a:r>
              <a:rPr lang="en-US" sz="2800" dirty="0" smtClean="0">
                <a:solidFill>
                  <a:schemeClr val="bg1"/>
                </a:solidFill>
                <a:latin typeface="Times New Roman" pitchFamily="18" charset="0"/>
                <a:cs typeface="Times New Roman" pitchFamily="18" charset="0"/>
              </a:rPr>
              <a:t>The name Big Ben actually refers not to the clock-tower itself, but to the thirteen ton bell hung within. The bell was named after the first commissioner of works, Sir Benjamin Hall.</a:t>
            </a:r>
            <a:endParaRPr lang="ru-RU" sz="2800" dirty="0" smtClean="0">
              <a:solidFill>
                <a:schemeClr val="bg1"/>
              </a:solidFill>
              <a:latin typeface="Times New Roman" pitchFamily="18" charset="0"/>
              <a:cs typeface="Times New Roman" pitchFamily="18" charset="0"/>
            </a:endParaRPr>
          </a:p>
          <a:p>
            <a:pPr eaLnBrk="1" hangingPunct="1">
              <a:buNone/>
            </a:pP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3" y="214290"/>
            <a:ext cx="4143403"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B</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Big </a:t>
            </a:r>
            <a:r>
              <a:rPr lang="en-US"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Ben</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6148" name="Содержимое 6" descr="BigBen.jpg"/>
          <p:cNvPicPr>
            <a:picLocks noGrp="1" noChangeAspect="1"/>
          </p:cNvPicPr>
          <p:nvPr>
            <p:ph sz="half" idx="1"/>
          </p:nvPr>
        </p:nvPicPr>
        <p:blipFill>
          <a:blip r:embed="rId2"/>
          <a:srcRect/>
          <a:stretch>
            <a:fillRect/>
          </a:stretch>
        </p:blipFill>
        <p:spPr>
          <a:xfrm>
            <a:off x="357158" y="2071678"/>
            <a:ext cx="3429024" cy="45720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7500990"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70" name="Текст 3"/>
          <p:cNvSpPr>
            <a:spLocks noGrp="1"/>
          </p:cNvSpPr>
          <p:nvPr>
            <p:ph type="body" sz="half" idx="2"/>
          </p:nvPr>
        </p:nvSpPr>
        <p:spPr>
          <a:xfrm>
            <a:off x="4857752" y="2786058"/>
            <a:ext cx="4038600" cy="3757626"/>
          </a:xfrm>
        </p:spPr>
        <p:txBody>
          <a:bodyPr/>
          <a:lstStyle/>
          <a:p>
            <a:pPr eaLnBrk="1" hangingPunct="1">
              <a:buNone/>
            </a:pPr>
            <a:r>
              <a:rPr lang="ru-RU" sz="2800" b="1"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Buckingham</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Palace</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is</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the</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official</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London</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residence</a:t>
            </a:r>
            <a:r>
              <a:rPr lang="ru-RU" sz="2800" dirty="0" smtClean="0">
                <a:solidFill>
                  <a:schemeClr val="bg1"/>
                </a:solidFill>
                <a:latin typeface="Times New Roman" pitchFamily="18" charset="0"/>
                <a:cs typeface="Times New Roman" pitchFamily="18" charset="0"/>
              </a:rPr>
              <a:t> of </a:t>
            </a:r>
            <a:r>
              <a:rPr lang="ru-RU" sz="2800" dirty="0" err="1" smtClean="0">
                <a:solidFill>
                  <a:schemeClr val="bg1"/>
                </a:solidFill>
                <a:latin typeface="Times New Roman" pitchFamily="18" charset="0"/>
                <a:cs typeface="Times New Roman" pitchFamily="18" charset="0"/>
              </a:rPr>
              <a:t>the</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British</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monarch</a:t>
            </a:r>
            <a:r>
              <a:rPr lang="ru-RU" sz="2800" dirty="0" smtClean="0">
                <a:solidFill>
                  <a:schemeClr val="bg1"/>
                </a:solidFill>
                <a:latin typeface="Times New Roman" pitchFamily="18" charset="0"/>
                <a:cs typeface="Times New Roman" pitchFamily="18" charset="0"/>
              </a:rPr>
              <a:t>.</a:t>
            </a:r>
            <a:r>
              <a:rPr lang="ru-RU" sz="2800" baseline="300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Located</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in</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the</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City</a:t>
            </a:r>
            <a:r>
              <a:rPr lang="ru-RU" sz="2800" dirty="0" smtClean="0">
                <a:solidFill>
                  <a:schemeClr val="bg1"/>
                </a:solidFill>
                <a:latin typeface="Times New Roman" pitchFamily="18" charset="0"/>
                <a:cs typeface="Times New Roman" pitchFamily="18" charset="0"/>
              </a:rPr>
              <a:t> of </a:t>
            </a:r>
            <a:r>
              <a:rPr lang="ru-RU" sz="2800" dirty="0" err="1" smtClean="0">
                <a:solidFill>
                  <a:schemeClr val="bg1"/>
                </a:solidFill>
                <a:latin typeface="Times New Roman" pitchFamily="18" charset="0"/>
                <a:cs typeface="Times New Roman" pitchFamily="18" charset="0"/>
              </a:rPr>
              <a:t>Westminster</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the</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palace</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is</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a</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setting</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for</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state</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occasions</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and</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royal</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hospitality</a:t>
            </a:r>
            <a:r>
              <a:rPr lang="ru-RU" sz="2800" dirty="0" smtClean="0">
                <a:solidFill>
                  <a:schemeClr val="bg1"/>
                </a:solidFill>
                <a:latin typeface="Times New Roman" pitchFamily="18" charset="0"/>
                <a:cs typeface="Times New Roman" pitchFamily="18" charset="0"/>
              </a:rPr>
              <a:t>. </a:t>
            </a:r>
          </a:p>
        </p:txBody>
      </p:sp>
      <p:sp>
        <p:nvSpPr>
          <p:cNvPr id="5" name="Прямоугольник 4"/>
          <p:cNvSpPr/>
          <p:nvPr/>
        </p:nvSpPr>
        <p:spPr>
          <a:xfrm>
            <a:off x="500034" y="214290"/>
            <a:ext cx="7358114"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B</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Buckingham </a:t>
            </a:r>
            <a:r>
              <a:rPr lang="en-US" sz="4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Palace</a:t>
            </a:r>
            <a:endParaRPr lang="ru-RU" sz="4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7172" name="Содержимое 6" descr="Buckingham_Palace.jpg1.jpg"/>
          <p:cNvPicPr>
            <a:picLocks noGrp="1" noChangeAspect="1"/>
          </p:cNvPicPr>
          <p:nvPr>
            <p:ph sz="half" idx="1"/>
          </p:nvPr>
        </p:nvPicPr>
        <p:blipFill>
          <a:blip r:embed="rId2"/>
          <a:srcRect/>
          <a:stretch>
            <a:fillRect/>
          </a:stretch>
        </p:blipFill>
        <p:spPr>
          <a:xfrm>
            <a:off x="214282" y="3000372"/>
            <a:ext cx="4891728" cy="3286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8001056"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94" name="Текст 3"/>
          <p:cNvSpPr>
            <a:spLocks noGrp="1"/>
          </p:cNvSpPr>
          <p:nvPr>
            <p:ph type="body" sz="half" idx="2"/>
          </p:nvPr>
        </p:nvSpPr>
        <p:spPr>
          <a:xfrm>
            <a:off x="0" y="1714488"/>
            <a:ext cx="5357818" cy="4525963"/>
          </a:xfrm>
        </p:spPr>
        <p:txBody>
          <a:bodyPr/>
          <a:lstStyle/>
          <a:p>
            <a:pPr eaLnBrk="1" hangingPunct="1">
              <a:buNone/>
            </a:pPr>
            <a:r>
              <a:rPr lang="en-US" dirty="0" smtClean="0"/>
              <a:t>   </a:t>
            </a:r>
            <a:r>
              <a:rPr lang="en-US" sz="2800" dirty="0" smtClean="0">
                <a:solidFill>
                  <a:schemeClr val="bg1"/>
                </a:solidFill>
                <a:latin typeface="Times New Roman" pitchFamily="18" charset="0"/>
                <a:cs typeface="Times New Roman" pitchFamily="18" charset="0"/>
              </a:rPr>
              <a:t>The </a:t>
            </a:r>
            <a:r>
              <a:rPr lang="en-US" sz="2800" dirty="0" smtClean="0">
                <a:solidFill>
                  <a:schemeClr val="bg1"/>
                </a:solidFill>
                <a:latin typeface="Times New Roman" pitchFamily="18" charset="0"/>
                <a:cs typeface="Times New Roman" pitchFamily="18" charset="0"/>
              </a:rPr>
              <a:t>University of </a:t>
            </a:r>
            <a:r>
              <a:rPr lang="en-US" sz="2800" dirty="0" smtClean="0">
                <a:solidFill>
                  <a:schemeClr val="bg1"/>
                </a:solidFill>
                <a:latin typeface="Times New Roman" pitchFamily="18" charset="0"/>
                <a:cs typeface="Times New Roman" pitchFamily="18" charset="0"/>
              </a:rPr>
              <a:t>Cambridge</a:t>
            </a:r>
            <a:r>
              <a:rPr lang="en-US" sz="2800" b="1"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is the second oldest university in the English-speaking </a:t>
            </a:r>
            <a:r>
              <a:rPr lang="en-US" sz="2800" dirty="0" smtClean="0">
                <a:solidFill>
                  <a:schemeClr val="bg1"/>
                </a:solidFill>
                <a:latin typeface="Times New Roman" pitchFamily="18" charset="0"/>
                <a:cs typeface="Times New Roman" pitchFamily="18" charset="0"/>
              </a:rPr>
              <a:t>world.</a:t>
            </a:r>
            <a:r>
              <a:rPr lang="en-US" sz="2800" dirty="0" smtClean="0"/>
              <a:t> </a:t>
            </a:r>
            <a:r>
              <a:rPr lang="en-US" sz="2800" dirty="0" smtClean="0">
                <a:solidFill>
                  <a:schemeClr val="bg1"/>
                </a:solidFill>
                <a:latin typeface="Times New Roman" pitchFamily="18" charset="0"/>
                <a:cs typeface="Times New Roman" pitchFamily="18" charset="0"/>
              </a:rPr>
              <a:t>The university grew out of an association of </a:t>
            </a:r>
            <a:r>
              <a:rPr lang="en-US" sz="2800" dirty="0" smtClean="0">
                <a:solidFill>
                  <a:schemeClr val="bg1"/>
                </a:solidFill>
                <a:latin typeface="Times New Roman" pitchFamily="18" charset="0"/>
                <a:cs typeface="Times New Roman" pitchFamily="18" charset="0"/>
              </a:rPr>
              <a:t>scholars </a:t>
            </a:r>
            <a:r>
              <a:rPr lang="en-US" sz="2800" dirty="0" smtClean="0">
                <a:solidFill>
                  <a:schemeClr val="bg1"/>
                </a:solidFill>
                <a:latin typeface="Times New Roman" pitchFamily="18" charset="0"/>
                <a:cs typeface="Times New Roman" pitchFamily="18" charset="0"/>
              </a:rPr>
              <a:t>that was </a:t>
            </a:r>
            <a:r>
              <a:rPr lang="en-US" sz="2800" dirty="0" smtClean="0">
                <a:solidFill>
                  <a:schemeClr val="bg1"/>
                </a:solidFill>
                <a:latin typeface="Times New Roman" pitchFamily="18" charset="0"/>
                <a:cs typeface="Times New Roman" pitchFamily="18" charset="0"/>
              </a:rPr>
              <a:t>formed in </a:t>
            </a:r>
            <a:r>
              <a:rPr lang="en-US" sz="2800" dirty="0" smtClean="0">
                <a:solidFill>
                  <a:schemeClr val="bg1"/>
                </a:solidFill>
                <a:latin typeface="Times New Roman" pitchFamily="18" charset="0"/>
                <a:cs typeface="Times New Roman" pitchFamily="18" charset="0"/>
              </a:rPr>
              <a:t>1209 by scholars leaving Oxford after a dispute with townsfolk </a:t>
            </a:r>
            <a:r>
              <a:rPr lang="en-US" sz="2800" dirty="0" smtClean="0">
                <a:solidFill>
                  <a:schemeClr val="bg1"/>
                </a:solidFill>
                <a:latin typeface="Times New Roman" pitchFamily="18" charset="0"/>
                <a:cs typeface="Times New Roman" pitchFamily="18" charset="0"/>
              </a:rPr>
              <a:t>there. The </a:t>
            </a:r>
            <a:r>
              <a:rPr lang="en-US" sz="2800" dirty="0" smtClean="0">
                <a:solidFill>
                  <a:schemeClr val="bg1"/>
                </a:solidFill>
                <a:latin typeface="Times New Roman" pitchFamily="18" charset="0"/>
                <a:cs typeface="Times New Roman" pitchFamily="18" charset="0"/>
              </a:rPr>
              <a:t>two "ancient universities" have many common features and are often jointly referred to as </a:t>
            </a:r>
            <a:r>
              <a:rPr lang="en-US" sz="2800" i="1" dirty="0" smtClean="0">
                <a:solidFill>
                  <a:schemeClr val="bg1"/>
                </a:solidFill>
                <a:latin typeface="Times New Roman" pitchFamily="18" charset="0"/>
                <a:cs typeface="Times New Roman" pitchFamily="18" charset="0"/>
              </a:rPr>
              <a:t>Oxbridge</a:t>
            </a:r>
            <a:r>
              <a:rPr lang="en-US" sz="2800" dirty="0" smtClean="0">
                <a:solidFill>
                  <a:schemeClr val="bg1"/>
                </a:solidFill>
                <a:latin typeface="Times New Roman" pitchFamily="18" charset="0"/>
                <a:cs typeface="Times New Roman" pitchFamily="18" charset="0"/>
              </a:rPr>
              <a:t>.</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428596" y="214290"/>
            <a:ext cx="8072462"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C</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Cambridge </a:t>
            </a:r>
            <a:r>
              <a:rPr lang="en-US" sz="4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University </a:t>
            </a:r>
            <a:endParaRPr lang="ru-RU" sz="44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8196" name="Содержимое 6" descr="cambridge.jpg"/>
          <p:cNvPicPr>
            <a:picLocks noGrp="1" noChangeAspect="1"/>
          </p:cNvPicPr>
          <p:nvPr>
            <p:ph sz="half" idx="1"/>
          </p:nvPr>
        </p:nvPicPr>
        <p:blipFill>
          <a:blip r:embed="rId2"/>
          <a:srcRect/>
          <a:stretch>
            <a:fillRect/>
          </a:stretch>
        </p:blipFill>
        <p:spPr>
          <a:xfrm>
            <a:off x="5072066" y="3071810"/>
            <a:ext cx="3857652" cy="2685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450059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18" name="Текст 3"/>
          <p:cNvSpPr>
            <a:spLocks noGrp="1"/>
          </p:cNvSpPr>
          <p:nvPr>
            <p:ph type="body" sz="half" idx="2"/>
          </p:nvPr>
        </p:nvSpPr>
        <p:spPr>
          <a:xfrm>
            <a:off x="0" y="2071678"/>
            <a:ext cx="4500594" cy="4383111"/>
          </a:xfrm>
        </p:spPr>
        <p:txBody>
          <a:bodyPr/>
          <a:lstStyle/>
          <a:p>
            <a:pPr eaLnBrk="1" hangingPunct="1">
              <a:buNone/>
            </a:pPr>
            <a:r>
              <a:rPr lang="en-US" sz="2800" dirty="0" smtClean="0">
                <a:solidFill>
                  <a:schemeClr val="bg1"/>
                </a:solidFill>
                <a:latin typeface="Times New Roman" pitchFamily="18" charset="0"/>
                <a:cs typeface="Times New Roman" pitchFamily="18" charset="0"/>
              </a:rPr>
              <a:t>    Cricket is a bat-and-ball team sport that is first documented as being played in southern England in the 16th century. By the end of the 18th century, cricket had developed to the point where it had become the national sport of England. </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4202973"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C</a:t>
            </a:r>
            <a:r>
              <a:rPr lang="en-US" sz="5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Cricket</a:t>
            </a:r>
            <a:endParaRPr lang="ru-RU" sz="4800" b="1" dirty="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endParaRPr>
          </a:p>
        </p:txBody>
      </p:sp>
      <p:pic>
        <p:nvPicPr>
          <p:cNvPr id="9220" name="Содержимое 6" descr="Cricket.jpg"/>
          <p:cNvPicPr>
            <a:picLocks noGrp="1" noChangeAspect="1"/>
          </p:cNvPicPr>
          <p:nvPr>
            <p:ph sz="half" idx="1"/>
          </p:nvPr>
        </p:nvPicPr>
        <p:blipFill>
          <a:blip r:embed="rId2"/>
          <a:srcRect/>
          <a:stretch>
            <a:fillRect/>
          </a:stretch>
        </p:blipFill>
        <p:spPr>
          <a:xfrm>
            <a:off x="4357686" y="3500438"/>
            <a:ext cx="4641644" cy="2786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57158" y="142852"/>
            <a:ext cx="7358114" cy="15716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42" name="Текст 3"/>
          <p:cNvSpPr>
            <a:spLocks noGrp="1"/>
          </p:cNvSpPr>
          <p:nvPr>
            <p:ph type="body" sz="half" idx="2"/>
          </p:nvPr>
        </p:nvSpPr>
        <p:spPr>
          <a:xfrm>
            <a:off x="4929190" y="2571744"/>
            <a:ext cx="4038600" cy="4000528"/>
          </a:xfrm>
        </p:spPr>
        <p:txBody>
          <a:bodyPr/>
          <a:lstStyle/>
          <a:p>
            <a:pPr eaLnBrk="1" hangingPunct="1">
              <a:buNone/>
            </a:pPr>
            <a:r>
              <a:rPr lang="en-US" sz="2800" dirty="0" smtClean="0">
                <a:solidFill>
                  <a:schemeClr val="bg1"/>
                </a:solidFill>
                <a:latin typeface="Times New Roman" pitchFamily="18" charset="0"/>
                <a:cs typeface="Times New Roman" pitchFamily="18" charset="0"/>
              </a:rPr>
              <a:t>    A double-decker</a:t>
            </a:r>
            <a:r>
              <a:rPr lang="en-US" sz="2800" b="1"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bus is a bus that has two levels or 'decks'.</a:t>
            </a:r>
            <a:r>
              <a:rPr lang="en-US" sz="2800" dirty="0" smtClean="0"/>
              <a:t> </a:t>
            </a:r>
            <a:r>
              <a:rPr lang="en-US" sz="2800" dirty="0" smtClean="0">
                <a:solidFill>
                  <a:schemeClr val="bg1"/>
                </a:solidFill>
                <a:latin typeface="Times New Roman" pitchFamily="18" charset="0"/>
                <a:cs typeface="Times New Roman" pitchFamily="18" charset="0"/>
              </a:rPr>
              <a:t>They are in common use throughout the United Kingdom. The red double-decker buses in London have become an icon of Britain.</a:t>
            </a:r>
            <a:endParaRPr lang="ru-RU" sz="2800" dirty="0" smtClean="0">
              <a:solidFill>
                <a:schemeClr val="bg1"/>
              </a:solidFill>
              <a:latin typeface="Times New Roman" pitchFamily="18" charset="0"/>
              <a:cs typeface="Times New Roman" pitchFamily="18" charset="0"/>
            </a:endParaRPr>
          </a:p>
        </p:txBody>
      </p:sp>
      <p:sp>
        <p:nvSpPr>
          <p:cNvPr id="5" name="Прямоугольник 4"/>
          <p:cNvSpPr/>
          <p:nvPr/>
        </p:nvSpPr>
        <p:spPr>
          <a:xfrm>
            <a:off x="571472" y="214290"/>
            <a:ext cx="7215238"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D</a:t>
            </a:r>
            <a:r>
              <a:rPr lang="en-US" sz="48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 </a:t>
            </a:r>
            <a:r>
              <a:rPr lang="en-US" sz="4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Double-Decker</a:t>
            </a:r>
            <a:r>
              <a:rPr lang="ru-RU" sz="4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 </a:t>
            </a:r>
            <a:r>
              <a:rPr lang="en-US" sz="4400" b="1" dirty="0" smtClean="0">
                <a:ln w="11430">
                  <a:solidFill>
                    <a:srgbClr val="99E7F1"/>
                  </a:solidFill>
                </a:ln>
                <a:solidFill>
                  <a:schemeClr val="bg1"/>
                </a:solidFill>
                <a:effectLst>
                  <a:outerShdw blurRad="50800" dist="38100" dir="2700000" algn="tl" rotWithShape="0">
                    <a:prstClr val="black">
                      <a:alpha val="40000"/>
                    </a:prstClr>
                  </a:outerShdw>
                </a:effectLst>
                <a:latin typeface="Bookman Old Style" pitchFamily="18" charset="0"/>
              </a:rPr>
              <a:t>Bus</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44" name="Содержимое 6" descr="doubledecker.jpg"/>
          <p:cNvPicPr>
            <a:picLocks noGrp="1" noChangeAspect="1"/>
          </p:cNvPicPr>
          <p:nvPr>
            <p:ph sz="half" idx="1"/>
          </p:nvPr>
        </p:nvPicPr>
        <p:blipFill>
          <a:blip r:embed="rId2"/>
          <a:srcRect/>
          <a:stretch>
            <a:fillRect/>
          </a:stretch>
        </p:blipFill>
        <p:spPr>
          <a:xfrm>
            <a:off x="285720" y="2500306"/>
            <a:ext cx="4762533" cy="3571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932</TotalTime>
  <Words>1809</Words>
  <Application>Microsoft Office PowerPoint</Application>
  <PresentationFormat>Экран (4:3)</PresentationFormat>
  <Paragraphs>82</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Натка</dc:creator>
  <cp:lastModifiedBy>Вован</cp:lastModifiedBy>
  <cp:revision>97</cp:revision>
  <dcterms:created xsi:type="dcterms:W3CDTF">2009-11-13T04:58:53Z</dcterms:created>
  <dcterms:modified xsi:type="dcterms:W3CDTF">2010-01-18T11:21:36Z</dcterms:modified>
</cp:coreProperties>
</file>