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7" autoAdjust="0"/>
    <p:restoredTop sz="94660"/>
  </p:normalViewPr>
  <p:slideViewPr>
    <p:cSldViewPr>
      <p:cViewPr varScale="1">
        <p:scale>
          <a:sx n="75" d="100"/>
          <a:sy n="75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gray">
          <a:xfrm>
            <a:off x="0" y="1335088"/>
            <a:ext cx="9147175" cy="4084637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 bwMode="invGray">
          <a:xfrm>
            <a:off x="0" y="1728788"/>
            <a:ext cx="9144000" cy="3308350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rtlCol="0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1C5A-C805-4889-B8C7-364B2D7CC8D1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ABF2-9609-4E63-9E7E-E53BB6EE2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 userDrawn="1"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 userDrawn="1"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EEAA-2049-4FEF-A2E9-2ECBCEFC8053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E697D-9AA5-4ED9-B668-B46A5A6F6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 userDrawn="1"/>
        </p:nvSpPr>
        <p:spPr bwMode="gray">
          <a:xfrm flipV="1">
            <a:off x="0" y="5591175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 userDrawn="1"/>
        </p:nvSpPr>
        <p:spPr bwMode="invGray">
          <a:xfrm flipV="1">
            <a:off x="0" y="5780088"/>
            <a:ext cx="9144000" cy="109378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6D7DD9-DACA-4183-B927-409F712F6103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C1BF50-E139-4E74-9DA5-76C8C1C1A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rtlCol="0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CC84-90C1-453E-A9C9-F0100CD495E6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5E620-4CE2-47F0-B7F1-2DB617CB1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/>
          <p:nvPr/>
        </p:nvSpPr>
        <p:spPr bwMode="gray">
          <a:xfrm>
            <a:off x="0" y="427038"/>
            <a:ext cx="9144000" cy="452596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6"/>
          <p:cNvSpPr/>
          <p:nvPr/>
        </p:nvSpPr>
        <p:spPr bwMode="invGray">
          <a:xfrm>
            <a:off x="0" y="0"/>
            <a:ext cx="9144000" cy="452596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E43B-0693-4374-AF19-642254D606C6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1126-A923-48CC-A6BA-0195FFD67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 bwMode="gray">
          <a:xfrm>
            <a:off x="0" y="0"/>
            <a:ext cx="9144000" cy="1928813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 bwMode="invGray">
          <a:xfrm>
            <a:off x="0" y="228600"/>
            <a:ext cx="9144000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A553-1CF5-47BD-B344-DC94B0217AF7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B4411-9C32-4BBC-83BB-36DE4C16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B5847-CCC8-41BA-9A86-7F17F8AA9D04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781C2-80C4-441A-A2A9-8CB6276A1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5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D721-5570-4D35-9874-BB006277C3D3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17FB-79CE-413A-B8D3-EF1B962BD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1588"/>
            <a:ext cx="9150350" cy="1282701"/>
            <a:chOff x="-52" y="-1972"/>
            <a:chExt cx="9150672" cy="1283795"/>
          </a:xfrm>
        </p:grpSpPr>
        <p:sp>
          <p:nvSpPr>
            <p:cNvPr id="3" name="Freeform 5"/>
            <p:cNvSpPr/>
            <p:nvPr userDrawn="1"/>
          </p:nvSpPr>
          <p:spPr bwMode="invGray">
            <a:xfrm>
              <a:off x="-52" y="-383"/>
              <a:ext cx="9150672" cy="1282206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Freeform 6"/>
            <p:cNvSpPr/>
            <p:nvPr userDrawn="1"/>
          </p:nvSpPr>
          <p:spPr bwMode="invGray">
            <a:xfrm>
              <a:off x="-52" y="-1972"/>
              <a:ext cx="9144322" cy="109472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FFA6-E99E-47D1-8B35-8D6F9A3A0BD6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A68D-AE88-46E1-AB94-523618D70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ABFB-9E95-41D2-B9D3-8ECD4CB35E70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CF62-280B-4994-BC44-2EC2751B1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ECFA4-E154-41F7-A22C-C80D5BA23F54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00FA-88E9-4066-A0C9-E6CAA0595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525" cy="1862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0" y="0"/>
            <a:ext cx="9153525" cy="1481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072119-2DAE-4461-8F90-7CC61BE6BC4C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930161-9634-480A-9183-EBC56031D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E8C2E"/>
        </a:buClr>
        <a:buSzPct val="85000"/>
        <a:buFont typeface="Wingdings" pitchFamily="2" charset="2"/>
        <a:buChar char="¢"/>
        <a:defRPr lang="en-U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4CD416"/>
        </a:buClr>
        <a:buSzPct val="85000"/>
        <a:buFont typeface="Wingdings" pitchFamily="2" charset="2"/>
        <a:buChar char="¤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BDFB"/>
        </a:buClr>
        <a:buSzPct val="85000"/>
        <a:buFont typeface="Wingdings" pitchFamily="2" charset="2"/>
        <a:buChar char="¤"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489FF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927975" cy="12858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>lesson</a:t>
            </a:r>
            <a:r>
              <a:rPr smtClean="0">
                <a:solidFill>
                  <a:schemeClr val="accent5"/>
                </a:solidFill>
              </a:rPr>
              <a:t> 5</a:t>
            </a:r>
            <a:r>
              <a:rPr lang="en-US" dirty="0" smtClean="0">
                <a:solidFill>
                  <a:schemeClr val="accent5"/>
                </a:solidFill>
              </a:rPr>
              <a:t>: T</a:t>
            </a:r>
            <a:r>
              <a:rPr smtClean="0">
                <a:solidFill>
                  <a:schemeClr val="accent5"/>
                </a:solidFill>
              </a:rPr>
              <a:t>he girl gets lost.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000240"/>
            <a:ext cx="7515252" cy="4152910"/>
          </a:xfrm>
        </p:spPr>
        <p:txBody>
          <a:bodyPr>
            <a:normAutofit/>
          </a:bodyPr>
          <a:lstStyle/>
          <a:p>
            <a:pPr algn="ctr"/>
            <a:r>
              <a:rPr b="1" i="0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going to</a:t>
            </a:r>
            <a:r>
              <a:rPr lang="ru-RU" b="1" i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new words,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</a:t>
            </a:r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 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conversation,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 conversation in pairs,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 words with the suffix -tion,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exercises,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</a:t>
            </a:r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lost girl and our friends Misha and Robin, 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the homework.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E8C2E"/>
              </a:buClr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rite down your homework!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ex.A,p.64 in pen.</a:t>
            </a:r>
          </a:p>
          <a:p>
            <a:pPr>
              <a:buNone/>
            </a:pPr>
            <a:endParaRPr b="1" i="1" smtClean="0"/>
          </a:p>
          <a:p>
            <a:pPr>
              <a:buNone/>
            </a:pPr>
            <a:r>
              <a:rPr b="1" i="1" smtClean="0"/>
              <a:t>example:</a:t>
            </a:r>
          </a:p>
          <a:p>
            <a:pPr>
              <a:buNone/>
            </a:pPr>
            <a:r>
              <a:rPr b="1" i="1" smtClean="0"/>
              <a:t>1. Is it cold or warm today? Why?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</a:t>
            </a:r>
            <a:r>
              <a:rPr b="1" smtClean="0"/>
              <a:t>t is cold, because it is winter. </a:t>
            </a:r>
            <a:endParaRPr lang="ru-RU" b="1" dirty="0"/>
          </a:p>
        </p:txBody>
      </p:sp>
      <p:pic>
        <p:nvPicPr>
          <p:cNvPr id="5" name="Содержимое 4" descr="j0137239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11111"/>
            <a:ext cx="4038600" cy="3453415"/>
          </a:xfr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smtClean="0"/>
              <a:t>situation	     celebration	     demonstration</a:t>
            </a:r>
          </a:p>
          <a:p>
            <a:pPr>
              <a:buNone/>
            </a:pPr>
            <a:r>
              <a:rPr smtClean="0"/>
              <a:t>libiration	     generation	     consultation</a:t>
            </a:r>
          </a:p>
          <a:p>
            <a:pPr>
              <a:buNone/>
            </a:pPr>
            <a:r>
              <a:rPr smtClean="0"/>
              <a:t>decoration     coronation	     illumination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smtClean="0"/>
              <a:t>xamination   intuition	     conversation</a:t>
            </a:r>
          </a:p>
          <a:p>
            <a:pPr>
              <a:buNone/>
            </a:pPr>
            <a:endParaRPr smtClean="0"/>
          </a:p>
          <a:p>
            <a:pPr>
              <a:buNone/>
            </a:pPr>
            <a:r>
              <a:rPr smtClean="0"/>
              <a:t>organisation        tution		 education</a:t>
            </a:r>
          </a:p>
          <a:p>
            <a:pPr>
              <a:buNone/>
            </a:pPr>
            <a:r>
              <a:rPr smtClean="0"/>
              <a:t>pollution	          protection	  fiction</a:t>
            </a:r>
          </a:p>
          <a:p>
            <a:pPr>
              <a:buNone/>
            </a:pPr>
            <a:endParaRPr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smtClean="0"/>
              <a:t>uffix </a:t>
            </a:r>
            <a:r>
              <a:rPr lang="ru-RU" dirty="0" smtClean="0"/>
              <a:t>–</a:t>
            </a:r>
            <a:r>
              <a:rPr smtClean="0"/>
              <a:t>tion [</a:t>
            </a:r>
            <a:r>
              <a:rPr>
                <a:sym typeface="Symbol"/>
              </a:rPr>
              <a:t></a:t>
            </a:r>
            <a:r>
              <a:rPr/>
              <a:t>ǝn</a:t>
            </a:r>
            <a:r>
              <a:rPr smtClean="0"/>
              <a:t>]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472" y="4429132"/>
            <a:ext cx="77153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472" y="2285992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15008" y="2285992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285749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43570" y="285749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42910" y="350043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14678" y="350043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86446" y="3500438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14678" y="407194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2910" y="414338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15008" y="400050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	    to 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lost	       because</a:t>
            </a:r>
          </a:p>
          <a:p>
            <a:pPr>
              <a:buNone/>
            </a:pP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 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a notebook      to remember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пытаться	потеряться	потому что</a:t>
            </a: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плакать	записная книжка  помнить</a:t>
            </a: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Let’s learn n</a:t>
            </a:r>
            <a:r>
              <a:rPr sz="4400" smtClean="0"/>
              <a:t>ew words.</a:t>
            </a:r>
            <a:endParaRPr lang="ru-RU" sz="4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14348" y="3143248"/>
            <a:ext cx="76438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2.22222E-6 0.378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20093 L -0.00399 0.534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to the conversation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210080" cy="4525963"/>
          </a:xfrm>
        </p:spPr>
        <p:txBody>
          <a:bodyPr/>
          <a:lstStyle/>
          <a:p>
            <a:pPr>
              <a:buNone/>
            </a:pP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questions:</a:t>
            </a:r>
          </a:p>
          <a:p>
            <a:pPr>
              <a:buFont typeface="Wingdings" pitchFamily="2" charset="2"/>
              <a:buChar char="v"/>
            </a:pP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 Misha and Robin meet at the sleepover?</a:t>
            </a:r>
          </a:p>
          <a:p>
            <a:pPr>
              <a:buFont typeface="Wingdings" pitchFamily="2" charset="2"/>
              <a:buChar char="v"/>
            </a:pP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What's the girls problem?</a:t>
            </a:r>
          </a:p>
          <a:p>
            <a:pPr>
              <a:buFont typeface="Wingdings" pitchFamily="2" charset="2"/>
              <a:buChar char="v"/>
            </a:pP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boys going to do?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02646"/>
            <a:ext cx="4038600" cy="287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255" y="273050"/>
            <a:ext cx="7781544" cy="1370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 into pairs </a:t>
            </a:r>
            <a:br>
              <a:rPr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br>
              <a:rPr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conversation.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23815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71678"/>
            <a:ext cx="6397634" cy="3849244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 </a:t>
            </a: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(потому что) соединяет два простых предложения в одно сложное!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928662" y="2571744"/>
            <a:ext cx="3143272" cy="785818"/>
          </a:xfrm>
          <a:prstGeom prst="wedgeRectCallout">
            <a:avLst>
              <a:gd name="adj1" fmla="val -228"/>
              <a:gd name="adj2" fmla="val 930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will ride a bike today</a:t>
            </a:r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357818" y="2571744"/>
            <a:ext cx="3143272" cy="714380"/>
          </a:xfrm>
          <a:prstGeom prst="wedgeRectCallout">
            <a:avLst>
              <a:gd name="adj1" fmla="val -120630"/>
              <a:gd name="adj2" fmla="val 124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is sunny.</a:t>
            </a:r>
            <a:endParaRPr lang="ru-RU" dirty="0"/>
          </a:p>
        </p:txBody>
      </p:sp>
      <p:pic>
        <p:nvPicPr>
          <p:cNvPr id="5" name="Рисунок 4" descr="солнце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429000"/>
            <a:ext cx="2643182" cy="2643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1934" y="27860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because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86190"/>
            <a:ext cx="1643074" cy="239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smtClean="0"/>
              <a:t>1. </a:t>
            </a:r>
            <a:r>
              <a:rPr lang="en-US" dirty="0" smtClean="0"/>
              <a:t>D</a:t>
            </a:r>
            <a:r>
              <a:rPr smtClean="0"/>
              <a:t>o ex.5,p.63 and draw a diagram.</a:t>
            </a:r>
          </a:p>
          <a:p>
            <a:pPr>
              <a:buNone/>
            </a:pPr>
            <a:r>
              <a:rPr smtClean="0"/>
              <a:t>2. </a:t>
            </a:r>
            <a:r>
              <a:rPr lang="en-US" dirty="0" smtClean="0"/>
              <a:t>C</a:t>
            </a:r>
            <a:r>
              <a:rPr smtClean="0"/>
              <a:t>heck if you are right:</a:t>
            </a:r>
          </a:p>
          <a:p>
            <a:pPr>
              <a:buNone/>
            </a:pPr>
            <a:endParaRPr smtClean="0"/>
          </a:p>
          <a:p>
            <a:pPr>
              <a:buNone/>
            </a:pPr>
            <a:endParaRPr smtClean="0"/>
          </a:p>
          <a:p>
            <a:pPr>
              <a:buNone/>
            </a:pPr>
            <a:endParaRPr smtClean="0"/>
          </a:p>
          <a:p>
            <a:pPr>
              <a:buNone/>
            </a:pPr>
            <a:endParaRPr smtClean="0"/>
          </a:p>
          <a:p>
            <a:pPr>
              <a:buNone/>
            </a:pPr>
            <a:r>
              <a:rPr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smtClean="0"/>
              <a:t>hoose the right answer: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282339"/>
          <a:ext cx="6095999" cy="110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1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6386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bº</a:t>
                      </a:r>
                      <a:endParaRPr lang="ru-RU" dirty="0" smtClean="0"/>
                    </a:p>
                  </a:txBody>
                  <a:tcPr/>
                </a:tc>
              </a:tr>
              <a:tr h="36386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928794" y="3429000"/>
            <a:ext cx="85725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57488" y="378619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14744" y="3786190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72000" y="3500438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29256" y="3500438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286512" y="3857628"/>
            <a:ext cx="85725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 a game "Finding Parts"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857364"/>
            <a:ext cx="7358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several parts of the sentences with because. 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them and make as many sentences with because as you can. Do it in pairs.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 answers with the disk.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D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ex.6,p.63. 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 are lost. M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atch the parts of the sentences and write them down on a sheet of paper.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smtClean="0"/>
              <a:t>estyouself.</a:t>
            </a:r>
            <a:endParaRPr lang="ru-RU" dirty="0"/>
          </a:p>
        </p:txBody>
      </p:sp>
      <p:pic>
        <p:nvPicPr>
          <p:cNvPr id="4" name="Рисунок 3" descr="BOO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643314"/>
            <a:ext cx="2547939" cy="2376343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'Голубая волна'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'Голубая волна'</Template>
  <TotalTime>466</TotalTime>
  <Words>292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'Голубая волна'</vt:lpstr>
      <vt:lpstr>lesson 5: The girl gets lost.</vt:lpstr>
      <vt:lpstr>Suffix –tion [ǝn]</vt:lpstr>
      <vt:lpstr>Let’s learn new words.</vt:lpstr>
      <vt:lpstr>Listen to the conversation</vt:lpstr>
      <vt:lpstr>Devide into pairs  and  read the conversation.</vt:lpstr>
      <vt:lpstr>Союз because (потому что) соединяет два простых предложения в одно сложное! </vt:lpstr>
      <vt:lpstr>Choose the right answer:</vt:lpstr>
      <vt:lpstr>Play a game "Finding Parts"</vt:lpstr>
      <vt:lpstr>Testyouself.</vt:lpstr>
      <vt:lpstr>Write down your homework!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ANDREY</dc:creator>
  <cp:lastModifiedBy>ANDREY</cp:lastModifiedBy>
  <cp:revision>45</cp:revision>
  <dcterms:created xsi:type="dcterms:W3CDTF">2009-11-20T14:15:35Z</dcterms:created>
  <dcterms:modified xsi:type="dcterms:W3CDTF">2009-11-26T17:28:18Z</dcterms:modified>
</cp:coreProperties>
</file>